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3.xml" ContentType="application/vnd.openxmlformats-officedocument.presentationml.notesSlide+xml"/>
  <Override PartName="/ppt/embeddings/oleObject13.bin" ContentType="application/vnd.openxmlformats-officedocument.oleObject"/>
  <Override PartName="/ppt/notesSlides/notesSlide4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81" r:id="rId6"/>
    <p:sldId id="259" r:id="rId7"/>
    <p:sldId id="263" r:id="rId8"/>
    <p:sldId id="278" r:id="rId9"/>
    <p:sldId id="264" r:id="rId10"/>
    <p:sldId id="269" r:id="rId11"/>
    <p:sldId id="267" r:id="rId12"/>
    <p:sldId id="268" r:id="rId13"/>
    <p:sldId id="270" r:id="rId14"/>
    <p:sldId id="279" r:id="rId15"/>
    <p:sldId id="272" r:id="rId16"/>
    <p:sldId id="280" r:id="rId17"/>
    <p:sldId id="275" r:id="rId18"/>
    <p:sldId id="276" r:id="rId19"/>
    <p:sldId id="277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66FF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2697" autoAdjust="0"/>
  </p:normalViewPr>
  <p:slideViewPr>
    <p:cSldViewPr>
      <p:cViewPr>
        <p:scale>
          <a:sx n="100" d="100"/>
          <a:sy n="100" d="100"/>
        </p:scale>
        <p:origin x="-984" y="-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6" Type="http://schemas.openxmlformats.org/officeDocument/2006/relationships/image" Target="../media/image22.wmf"/><Relationship Id="rId7" Type="http://schemas.openxmlformats.org/officeDocument/2006/relationships/image" Target="../media/image23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Relationship Id="rId3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Relationship Id="rId3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2A794E9-3DB2-44EA-B3E5-8D5940F195A8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FB0E2B5-3D3F-45DD-A6BE-EAF6EDB40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0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E2B5-3D3F-45DD-A6BE-EAF6EDB4044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E2B5-3D3F-45DD-A6BE-EAF6EDB4044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7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E2B5-3D3F-45DD-A6BE-EAF6EDB4044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6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E2B5-3D3F-45DD-A6BE-EAF6EDB4044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E2B5-3D3F-45DD-A6BE-EAF6EDB4044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E2B5-3D3F-45DD-A6BE-EAF6EDB4044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D2F2-D3A0-40BF-BCF0-C3130F712F69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5C25-5125-4F5E-B41A-988447C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D2F2-D3A0-40BF-BCF0-C3130F712F69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5C25-5125-4F5E-B41A-988447C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D2F2-D3A0-40BF-BCF0-C3130F712F69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5C25-5125-4F5E-B41A-988447C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D2F2-D3A0-40BF-BCF0-C3130F712F69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5C25-5125-4F5E-B41A-988447C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D2F2-D3A0-40BF-BCF0-C3130F712F69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5C25-5125-4F5E-B41A-988447C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D2F2-D3A0-40BF-BCF0-C3130F712F69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5C25-5125-4F5E-B41A-988447C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D2F2-D3A0-40BF-BCF0-C3130F712F69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5C25-5125-4F5E-B41A-988447C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D2F2-D3A0-40BF-BCF0-C3130F712F69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15C25-5125-4F5E-B41A-988447C2E5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D2F2-D3A0-40BF-BCF0-C3130F712F69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5C25-5125-4F5E-B41A-988447C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D2F2-D3A0-40BF-BCF0-C3130F712F69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B915C25-5125-4F5E-B41A-988447C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FB1D2F2-D3A0-40BF-BCF0-C3130F712F69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5C25-5125-4F5E-B41A-988447C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FB1D2F2-D3A0-40BF-BCF0-C3130F712F69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B915C25-5125-4F5E-B41A-988447C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21.w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22.wmf"/><Relationship Id="rId15" Type="http://schemas.openxmlformats.org/officeDocument/2006/relationships/image" Target="../media/image24.tiff"/><Relationship Id="rId16" Type="http://schemas.openxmlformats.org/officeDocument/2006/relationships/oleObject" Target="../embeddings/oleObject12.bin"/><Relationship Id="rId17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9.w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6.tiff"/><Relationship Id="rId5" Type="http://schemas.openxmlformats.org/officeDocument/2006/relationships/image" Target="../media/image27.tif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5.wmf"/><Relationship Id="rId8" Type="http://schemas.openxmlformats.org/officeDocument/2006/relationships/image" Target="../media/image28.tif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Relationship Id="rId3" Type="http://schemas.openxmlformats.org/officeDocument/2006/relationships/image" Target="../media/image3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31.wmf"/><Relationship Id="rId6" Type="http://schemas.openxmlformats.org/officeDocument/2006/relationships/image" Target="../media/image34.tif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32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3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4" Type="http://schemas.openxmlformats.org/officeDocument/2006/relationships/oleObject" Target="../embeddings/oleObject17.bin"/><Relationship Id="rId5" Type="http://schemas.openxmlformats.org/officeDocument/2006/relationships/image" Target="../media/image35.wmf"/><Relationship Id="rId6" Type="http://schemas.openxmlformats.org/officeDocument/2006/relationships/image" Target="../media/image37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4" Type="http://schemas.openxmlformats.org/officeDocument/2006/relationships/oleObject" Target="../embeddings/oleObject18.bin"/><Relationship Id="rId5" Type="http://schemas.openxmlformats.org/officeDocument/2006/relationships/image" Target="../media/image38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39.wmf"/><Relationship Id="rId8" Type="http://schemas.openxmlformats.org/officeDocument/2006/relationships/image" Target="../media/image42.tif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4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tiff"/><Relationship Id="rId3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9.wmf"/><Relationship Id="rId8" Type="http://schemas.openxmlformats.org/officeDocument/2006/relationships/image" Target="../media/image11.tif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5.tiff"/><Relationship Id="rId5" Type="http://schemas.openxmlformats.org/officeDocument/2006/relationships/image" Target="../media/image16.png"/><Relationship Id="rId6" Type="http://schemas.openxmlformats.org/officeDocument/2006/relationships/image" Target="../media/image16.tif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2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1571612"/>
            <a:ext cx="7748614" cy="1571636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3800" dirty="0" smtClean="0"/>
              <a:t> </a:t>
            </a:r>
          </a:p>
          <a:p>
            <a:pPr algn="ctr"/>
            <a:r>
              <a:rPr lang="en-US" sz="3800" b="1" dirty="0" err="1" smtClean="0">
                <a:solidFill>
                  <a:srgbClr val="FFFF00"/>
                </a:solidFill>
              </a:rPr>
              <a:t>Collisionless</a:t>
            </a:r>
            <a:r>
              <a:rPr lang="en-US" sz="3800" b="1" dirty="0" smtClean="0">
                <a:solidFill>
                  <a:srgbClr val="FFFF00"/>
                </a:solidFill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</a:rPr>
              <a:t>Weibel</a:t>
            </a:r>
            <a:r>
              <a:rPr lang="en-US" sz="3800" b="1" dirty="0" smtClean="0">
                <a:solidFill>
                  <a:srgbClr val="FFFF00"/>
                </a:solidFill>
              </a:rPr>
              <a:t> shocks and electron acceleration in gamma-ray bursts</a:t>
            </a:r>
          </a:p>
        </p:txBody>
      </p:sp>
      <p:pic>
        <p:nvPicPr>
          <p:cNvPr id="5" name="Picture 4" descr="logo university of tsuku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" y="0"/>
            <a:ext cx="1785926" cy="17859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80" y="0"/>
            <a:ext cx="2015652" cy="1785926"/>
          </a:xfrm>
          <a:prstGeom prst="rect">
            <a:avLst/>
          </a:prstGeom>
        </p:spPr>
      </p:pic>
      <p:pic>
        <p:nvPicPr>
          <p:cNvPr id="7" name="Picture 6" descr="XEwiR1mz_400x4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0"/>
            <a:ext cx="1785950" cy="1785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00050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66FF33"/>
                </a:solidFill>
              </a:rPr>
              <a:t>Ken-</a:t>
            </a:r>
            <a:r>
              <a:rPr lang="en-US" b="1" dirty="0" err="1" smtClean="0">
                <a:solidFill>
                  <a:srgbClr val="66FF33"/>
                </a:solidFill>
              </a:rPr>
              <a:t>Ichi</a:t>
            </a:r>
            <a:r>
              <a:rPr lang="en-US" b="1" dirty="0" smtClean="0">
                <a:solidFill>
                  <a:srgbClr val="66FF33"/>
                </a:solidFill>
              </a:rPr>
              <a:t> Nishikawa</a:t>
            </a:r>
            <a:r>
              <a:rPr lang="en-US" dirty="0" smtClean="0">
                <a:solidFill>
                  <a:srgbClr val="66FF33"/>
                </a:solidFill>
              </a:rPr>
              <a:t/>
            </a:r>
            <a:br>
              <a:rPr lang="en-US" dirty="0" smtClean="0">
                <a:solidFill>
                  <a:srgbClr val="66FF33"/>
                </a:solidFill>
              </a:rPr>
            </a:br>
            <a:r>
              <a:rPr lang="en-US" dirty="0" smtClean="0"/>
              <a:t>Department of Physics, University of Alabama in Huntsville, USA</a:t>
            </a:r>
            <a:br>
              <a:rPr lang="en-US" dirty="0" smtClean="0"/>
            </a:br>
            <a:r>
              <a:rPr lang="en-US" dirty="0" smtClean="0">
                <a:solidFill>
                  <a:srgbClr val="66FF33"/>
                </a:solidFill>
              </a:rPr>
              <a:t/>
            </a:r>
            <a:br>
              <a:rPr lang="en-US" dirty="0" smtClean="0">
                <a:solidFill>
                  <a:srgbClr val="66FF33"/>
                </a:solidFill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0063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66FF33"/>
                </a:solidFill>
              </a:rPr>
              <a:t> and </a:t>
            </a:r>
            <a:r>
              <a:rPr lang="en-US" dirty="0" smtClean="0">
                <a:solidFill>
                  <a:srgbClr val="66FF33"/>
                </a:solidFill>
              </a:rPr>
              <a:t/>
            </a:r>
            <a:br>
              <a:rPr lang="en-US" dirty="0" smtClean="0">
                <a:solidFill>
                  <a:srgbClr val="66FF33"/>
                </a:solidFill>
              </a:rPr>
            </a:br>
            <a:r>
              <a:rPr lang="en-US" sz="1600" dirty="0" smtClean="0"/>
              <a:t> </a:t>
            </a:r>
            <a:r>
              <a:rPr lang="en-US" b="1" dirty="0" smtClean="0">
                <a:solidFill>
                  <a:srgbClr val="66FF33"/>
                </a:solidFill>
              </a:rPr>
              <a:t>Bertrand </a:t>
            </a:r>
            <a:r>
              <a:rPr lang="en-US" b="1" dirty="0" err="1" smtClean="0">
                <a:solidFill>
                  <a:srgbClr val="66FF33"/>
                </a:solidFill>
              </a:rPr>
              <a:t>Lembege</a:t>
            </a:r>
            <a:r>
              <a:rPr lang="en-US" b="1" dirty="0" smtClean="0">
                <a:solidFill>
                  <a:srgbClr val="66FF33"/>
                </a:solidFill>
              </a:rPr>
              <a:t> </a:t>
            </a:r>
            <a:r>
              <a:rPr lang="en-US" dirty="0" smtClean="0">
                <a:solidFill>
                  <a:srgbClr val="66FF33"/>
                </a:solidFill>
              </a:rPr>
              <a:t/>
            </a:r>
            <a:br>
              <a:rPr lang="en-US" dirty="0" smtClean="0">
                <a:solidFill>
                  <a:srgbClr val="66FF33"/>
                </a:solidFill>
              </a:rPr>
            </a:br>
            <a:r>
              <a:rPr lang="en-US" dirty="0" smtClean="0"/>
              <a:t> LATMOS, UVSQ, France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28612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66FF33"/>
                </a:solidFill>
              </a:rPr>
              <a:t>Kazem</a:t>
            </a:r>
            <a:r>
              <a:rPr lang="en-US" b="1" dirty="0" smtClean="0">
                <a:solidFill>
                  <a:srgbClr val="66FF33"/>
                </a:solidFill>
              </a:rPr>
              <a:t>  </a:t>
            </a:r>
            <a:r>
              <a:rPr lang="en-US" b="1" dirty="0" err="1" smtClean="0">
                <a:solidFill>
                  <a:srgbClr val="66FF33"/>
                </a:solidFill>
              </a:rPr>
              <a:t>Ardaneh</a:t>
            </a:r>
            <a:r>
              <a:rPr lang="en-US" b="1" dirty="0" smtClean="0">
                <a:solidFill>
                  <a:srgbClr val="66FF33"/>
                </a:solidFill>
              </a:rPr>
              <a:t>, </a:t>
            </a:r>
            <a:r>
              <a:rPr lang="en-US" b="1" dirty="0" err="1" smtClean="0">
                <a:solidFill>
                  <a:srgbClr val="66FF33"/>
                </a:solidFill>
              </a:rPr>
              <a:t>Dongsheng</a:t>
            </a:r>
            <a:r>
              <a:rPr lang="en-US" b="1" dirty="0" smtClean="0">
                <a:solidFill>
                  <a:srgbClr val="66FF33"/>
                </a:solidFill>
              </a:rPr>
              <a:t> </a:t>
            </a:r>
            <a:r>
              <a:rPr lang="en-US" b="1" dirty="0" err="1" smtClean="0">
                <a:solidFill>
                  <a:srgbClr val="66FF33"/>
                </a:solidFill>
              </a:rPr>
              <a:t>Cai</a:t>
            </a:r>
            <a:r>
              <a:rPr lang="en-US" dirty="0" smtClean="0">
                <a:solidFill>
                  <a:srgbClr val="66FF33"/>
                </a:solidFill>
              </a:rPr>
              <a:t/>
            </a:r>
            <a:br>
              <a:rPr lang="en-US" dirty="0" smtClean="0">
                <a:solidFill>
                  <a:srgbClr val="66FF33"/>
                </a:solidFill>
              </a:rPr>
            </a:br>
            <a:r>
              <a:rPr lang="en-US" dirty="0" smtClean="0"/>
              <a:t>CAVE Lab, Department of CS, University of Tsukuba, Japan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5635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9900"/>
                </a:solidFill>
              </a:rPr>
              <a:t>Double </a:t>
            </a:r>
            <a:r>
              <a:rPr lang="en-US" sz="2400" b="1" dirty="0" smtClean="0">
                <a:solidFill>
                  <a:srgbClr val="FF9900"/>
                </a:solidFill>
                <a:latin typeface="+mn-lt"/>
              </a:rPr>
              <a:t>shock </a:t>
            </a:r>
            <a:r>
              <a:rPr lang="en-US" sz="2400" b="1" dirty="0">
                <a:solidFill>
                  <a:srgbClr val="FF9900"/>
                </a:solidFill>
                <a:latin typeface="+mn-lt"/>
              </a:rPr>
              <a:t>structure &amp; validation </a:t>
            </a:r>
            <a:r>
              <a:rPr lang="en-US" sz="2400" b="1" dirty="0" smtClean="0">
                <a:solidFill>
                  <a:srgbClr val="FF9900"/>
                </a:solidFill>
                <a:latin typeface="+mn-lt"/>
              </a:rPr>
              <a:t> (Run 2)</a:t>
            </a:r>
            <a:endParaRPr lang="en-US" sz="2400" b="1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3636" y="4519206"/>
            <a:ext cx="2629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Ardaneh</a:t>
            </a:r>
            <a:r>
              <a:rPr lang="en-US" sz="1600" b="1" dirty="0" smtClean="0"/>
              <a:t> et al, </a:t>
            </a:r>
            <a:r>
              <a:rPr lang="en-US" sz="1600" b="1" dirty="0" err="1" smtClean="0"/>
              <a:t>ApJ</a:t>
            </a:r>
            <a:r>
              <a:rPr lang="en-US" sz="1600" b="1" dirty="0" smtClean="0"/>
              <a:t>.(2015)</a:t>
            </a:r>
            <a:endParaRPr lang="en-US" sz="1600" b="1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982282"/>
              </p:ext>
            </p:extLst>
          </p:nvPr>
        </p:nvGraphicFramePr>
        <p:xfrm>
          <a:off x="6572250" y="5040313"/>
          <a:ext cx="19208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" name="Equation" r:id="rId3" imgW="1917360" imgH="317160" progId="Equation.DSMT4">
                  <p:embed/>
                </p:oleObj>
              </mc:Choice>
              <mc:Fallback>
                <p:oleObj name="Equation" r:id="rId3" imgW="1917360" imgH="317160" progId="Equation.DSMT4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5040313"/>
                        <a:ext cx="19208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6786578" y="5429264"/>
          <a:ext cx="1549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" name="Equation" r:id="rId5" imgW="1549080" imgH="672840" progId="Equation.DSMT4">
                  <p:embed/>
                </p:oleObj>
              </mc:Choice>
              <mc:Fallback>
                <p:oleObj name="Equation" r:id="rId5" imgW="1549080" imgH="672840" progId="Equation.DSMT4">
                  <p:embed/>
                  <p:pic>
                    <p:nvPicPr>
                      <p:cNvPr id="0" name="Picture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5429264"/>
                        <a:ext cx="15494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1643063" y="5072063"/>
          <a:ext cx="214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" name="Equation" r:id="rId7" imgW="2145960" imgH="291960" progId="Equation.DSMT4">
                  <p:embed/>
                </p:oleObj>
              </mc:Choice>
              <mc:Fallback>
                <p:oleObj name="Equation" r:id="rId7" imgW="2145960" imgH="291960" progId="Equation.DSMT4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5072063"/>
                        <a:ext cx="2146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1857356" y="5500702"/>
          <a:ext cx="1676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" name="Equation" r:id="rId9" imgW="1676160" imgH="672840" progId="Equation.DSMT4">
                  <p:embed/>
                </p:oleObj>
              </mc:Choice>
              <mc:Fallback>
                <p:oleObj name="Equation" r:id="rId9" imgW="1676160" imgH="672840" progId="Equation.DSMT4">
                  <p:embed/>
                  <p:pic>
                    <p:nvPicPr>
                      <p:cNvPr id="0" name="Picture 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5500702"/>
                        <a:ext cx="16764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7056462" y="6429396"/>
          <a:ext cx="1016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" name="Equation" r:id="rId11" imgW="1015920" imgH="291960" progId="Equation.DSMT4">
                  <p:embed/>
                </p:oleObj>
              </mc:Choice>
              <mc:Fallback>
                <p:oleObj name="Equation" r:id="rId11" imgW="1015920" imgH="291960" progId="Equation.DSMT4">
                  <p:embed/>
                  <p:pic>
                    <p:nvPicPr>
                      <p:cNvPr id="0" name="Picture 3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462" y="6429396"/>
                        <a:ext cx="1016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3984628" y="6500813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" name="Equation" r:id="rId13" imgW="1015920" imgH="291960" progId="Equation.DSMT4">
                  <p:embed/>
                </p:oleObj>
              </mc:Choice>
              <mc:Fallback>
                <p:oleObj name="Equation" r:id="rId13" imgW="1015920" imgH="291960" progId="Equation.DSMT4">
                  <p:embed/>
                  <p:pic>
                    <p:nvPicPr>
                      <p:cNvPr id="0" name="Picture 3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8" y="6500813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Figure1.t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7158" y="500042"/>
            <a:ext cx="8324850" cy="40576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5143512"/>
            <a:ext cx="857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66FF33"/>
                </a:solidFill>
              </a:rPr>
              <a:t>RS:</a:t>
            </a:r>
          </a:p>
          <a:p>
            <a:pPr lvl="0"/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3438" y="5214950"/>
            <a:ext cx="857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66FF33"/>
                </a:solidFill>
              </a:rPr>
              <a:t>FS:</a:t>
            </a:r>
          </a:p>
          <a:p>
            <a:pPr lvl="0"/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00232" y="6150114"/>
            <a:ext cx="857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000" b="1" dirty="0" smtClean="0">
              <a:solidFill>
                <a:srgbClr val="FFFF00"/>
              </a:solidFill>
            </a:endParaRPr>
          </a:p>
          <a:p>
            <a:pPr lvl="0"/>
            <a:r>
              <a:rPr lang="en-US" sz="2000" b="1" dirty="0" smtClean="0">
                <a:solidFill>
                  <a:srgbClr val="66FF33"/>
                </a:solidFill>
              </a:rPr>
              <a:t>CD:</a:t>
            </a:r>
          </a:p>
          <a:p>
            <a:pPr lvl="0"/>
            <a:endParaRPr lang="en-US" sz="2000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355" name="Object 307"/>
          <p:cNvGraphicFramePr>
            <a:graphicFrameLocks noChangeAspect="1"/>
          </p:cNvGraphicFramePr>
          <p:nvPr/>
        </p:nvGraphicFramePr>
        <p:xfrm>
          <a:off x="5781675" y="909638"/>
          <a:ext cx="838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" name="Equation" r:id="rId16" imgW="838080" imgH="291960" progId="Equation.DSMT4">
                  <p:embed/>
                </p:oleObj>
              </mc:Choice>
              <mc:Fallback>
                <p:oleObj name="Equation" r:id="rId16" imgW="838080" imgH="291960" progId="Equation.DSMT4">
                  <p:embed/>
                  <p:pic>
                    <p:nvPicPr>
                      <p:cNvPr id="0" name="Picture 3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909638"/>
                        <a:ext cx="838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928662" y="5000636"/>
            <a:ext cx="857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PIC:</a:t>
            </a:r>
          </a:p>
          <a:p>
            <a:pPr lvl="0"/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0034" y="5572140"/>
            <a:ext cx="16430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Theory:</a:t>
            </a:r>
          </a:p>
          <a:p>
            <a:pPr lvl="0"/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86478" y="5007130"/>
            <a:ext cx="857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PIC:</a:t>
            </a:r>
          </a:p>
          <a:p>
            <a:pPr lvl="0"/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57818" y="5507196"/>
            <a:ext cx="16430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Theory:</a:t>
            </a:r>
          </a:p>
          <a:p>
            <a:pPr lvl="0"/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57818" y="6364452"/>
            <a:ext cx="16430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Theory:</a:t>
            </a:r>
          </a:p>
          <a:p>
            <a:pPr lvl="0"/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14678" y="6435890"/>
            <a:ext cx="857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PIC:</a:t>
            </a:r>
          </a:p>
          <a:p>
            <a:pPr lvl="0"/>
            <a:endParaRPr lang="en-US" sz="20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159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9900"/>
                </a:solidFill>
                <a:latin typeface="+mn-lt"/>
              </a:rPr>
              <a:t>Double shock </a:t>
            </a:r>
            <a:r>
              <a:rPr lang="en-US" sz="2400" b="1" dirty="0" smtClean="0">
                <a:solidFill>
                  <a:srgbClr val="FF9900"/>
                </a:solidFill>
              </a:rPr>
              <a:t>structure (Run 2) </a:t>
            </a:r>
            <a:endParaRPr lang="en-US" sz="2400" b="1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14469" y="495300"/>
            <a:ext cx="2314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Ardaneh</a:t>
            </a:r>
            <a:r>
              <a:rPr lang="en-US" sz="1400" b="1" dirty="0" smtClean="0"/>
              <a:t> et al, </a:t>
            </a:r>
            <a:r>
              <a:rPr lang="en-US" sz="1400" b="1" dirty="0" err="1" smtClean="0"/>
              <a:t>ApJ</a:t>
            </a:r>
            <a:r>
              <a:rPr lang="en-US" sz="1400" b="1" dirty="0" smtClean="0"/>
              <a:t>.(2015)</a:t>
            </a:r>
            <a:endParaRPr lang="en-US" sz="1400" b="1" dirty="0"/>
          </a:p>
        </p:txBody>
      </p:sp>
      <p:pic>
        <p:nvPicPr>
          <p:cNvPr id="38" name="Picture 37" descr="export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32"/>
            <a:ext cx="9144000" cy="2352292"/>
          </a:xfrm>
          <a:prstGeom prst="rect">
            <a:avLst/>
          </a:prstGeom>
        </p:spPr>
      </p:pic>
      <p:sp>
        <p:nvSpPr>
          <p:cNvPr id="39" name="Content Placeholder 2"/>
          <p:cNvSpPr>
            <a:spLocks noGrp="1"/>
          </p:cNvSpPr>
          <p:nvPr>
            <p:ph sz="half" idx="1"/>
          </p:nvPr>
        </p:nvSpPr>
        <p:spPr>
          <a:xfrm>
            <a:off x="0" y="3286124"/>
            <a:ext cx="5429256" cy="2300286"/>
          </a:xfrm>
        </p:spPr>
        <p:txBody>
          <a:bodyPr>
            <a:normAutofit fontScale="85000" lnSpcReduction="10000"/>
          </a:bodyPr>
          <a:lstStyle/>
          <a:p>
            <a:endParaRPr lang="en-US" sz="1900" i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900" b="1" i="1" dirty="0" smtClean="0">
                <a:solidFill>
                  <a:srgbClr val="FFFF00"/>
                </a:solidFill>
              </a:rPr>
              <a:t>Filamentary currents</a:t>
            </a:r>
          </a:p>
          <a:p>
            <a:endParaRPr lang="en-US" sz="1900" b="1" i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900" b="1" i="1" dirty="0" smtClean="0">
                <a:solidFill>
                  <a:srgbClr val="FFFF00"/>
                </a:solidFill>
              </a:rPr>
              <a:t>Transversal EM fields,</a:t>
            </a:r>
          </a:p>
          <a:p>
            <a:pPr>
              <a:buNone/>
            </a:pPr>
            <a:r>
              <a:rPr lang="en-US" sz="1900" b="1" i="1" dirty="0" smtClean="0">
                <a:solidFill>
                  <a:srgbClr val="FFFF00"/>
                </a:solidFill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en-US" sz="1900" b="1" i="1" dirty="0" smtClean="0">
                <a:solidFill>
                  <a:srgbClr val="FFFF00"/>
                </a:solidFill>
              </a:rPr>
              <a:t>Stronger fields in the RS,</a:t>
            </a:r>
          </a:p>
          <a:p>
            <a:pPr>
              <a:buNone/>
            </a:pPr>
            <a:endParaRPr lang="en-US" sz="1900" b="1" i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900" b="1" i="1" dirty="0" smtClean="0">
                <a:solidFill>
                  <a:srgbClr val="FFFF00"/>
                </a:solidFill>
              </a:rPr>
              <a:t>Transverse size of several electron </a:t>
            </a:r>
            <a:r>
              <a:rPr lang="en-US" sz="1900" b="1" i="1" dirty="0" err="1" smtClean="0">
                <a:solidFill>
                  <a:srgbClr val="FFFF00"/>
                </a:solidFill>
              </a:rPr>
              <a:t>Larmor</a:t>
            </a:r>
            <a:r>
              <a:rPr lang="en-US" sz="1900" b="1" i="1" dirty="0" smtClean="0">
                <a:solidFill>
                  <a:srgbClr val="FFFF00"/>
                </a:solidFill>
              </a:rPr>
              <a:t> radii</a:t>
            </a:r>
          </a:p>
          <a:p>
            <a:endParaRPr lang="en-US" sz="1900" b="1" i="1" dirty="0" smtClean="0">
              <a:solidFill>
                <a:srgbClr val="FFFF00"/>
              </a:solidFill>
            </a:endParaRPr>
          </a:p>
          <a:p>
            <a:endParaRPr lang="en-US" sz="1900" i="1" dirty="0" smtClean="0">
              <a:solidFill>
                <a:srgbClr val="66FF33"/>
              </a:solidFill>
            </a:endParaRPr>
          </a:p>
          <a:p>
            <a:endParaRPr lang="en-US" sz="1900" i="1" dirty="0" smtClean="0">
              <a:solidFill>
                <a:srgbClr val="66FF33"/>
              </a:solidFill>
            </a:endParaRPr>
          </a:p>
        </p:txBody>
      </p:sp>
      <p:pic>
        <p:nvPicPr>
          <p:cNvPr id="40" name="Picture 39" descr="export2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190" y="857232"/>
            <a:ext cx="6578810" cy="3981249"/>
          </a:xfrm>
          <a:prstGeom prst="rect">
            <a:avLst/>
          </a:prstGeom>
        </p:spPr>
      </p:pic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7207250" y="5075238"/>
          <a:ext cx="18161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Equation" r:id="rId6" imgW="1815840" imgH="1130040" progId="Equation.DSMT4">
                  <p:embed/>
                </p:oleObj>
              </mc:Choice>
              <mc:Fallback>
                <p:oleObj name="Equation" r:id="rId6" imgW="1815840" imgH="1130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5075238"/>
                        <a:ext cx="18161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Placeholder 2"/>
          <p:cNvSpPr txBox="1">
            <a:spLocks/>
          </p:cNvSpPr>
          <p:nvPr/>
        </p:nvSpPr>
        <p:spPr>
          <a:xfrm>
            <a:off x="785786" y="5929330"/>
            <a:ext cx="5857916" cy="64294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/>
            <a:r>
              <a:rPr lang="en-US" sz="1600" b="1" i="1" dirty="0" smtClean="0">
                <a:solidFill>
                  <a:srgbClr val="FFFF00"/>
                </a:solidFill>
              </a:rPr>
              <a:t>E</a:t>
            </a:r>
            <a:r>
              <a:rPr lang="en-US" sz="1100" b="1" i="1" dirty="0" smtClean="0">
                <a:solidFill>
                  <a:srgbClr val="FFFF00"/>
                </a:solidFill>
              </a:rPr>
              <a:t>x</a:t>
            </a:r>
            <a:r>
              <a:rPr lang="en-US" sz="1600" b="1" i="1" dirty="0" smtClean="0">
                <a:solidFill>
                  <a:srgbClr val="FFFF00"/>
                </a:solidFill>
              </a:rPr>
              <a:t>  </a:t>
            </a:r>
            <a:r>
              <a:rPr lang="en-US" sz="1600" b="1" i="1" dirty="0" smtClean="0">
                <a:solidFill>
                  <a:srgbClr val="66FF33"/>
                </a:solidFill>
              </a:rPr>
              <a:t>(electrostatic field) due to the density gradient and different </a:t>
            </a:r>
            <a:r>
              <a:rPr lang="en-US" sz="1600" b="1" i="1" dirty="0" err="1" smtClean="0">
                <a:solidFill>
                  <a:srgbClr val="66FF33"/>
                </a:solidFill>
              </a:rPr>
              <a:t>mobilities</a:t>
            </a:r>
            <a:endParaRPr lang="en-US" sz="1600" b="1" i="1" dirty="0" smtClean="0">
              <a:solidFill>
                <a:srgbClr val="66FF33"/>
              </a:solidFill>
            </a:endParaRPr>
          </a:p>
          <a:p>
            <a:pPr algn="ctr"/>
            <a:r>
              <a:rPr lang="en-US" sz="1600" b="1" i="1" dirty="0" smtClean="0">
                <a:solidFill>
                  <a:srgbClr val="66FF33"/>
                </a:solidFill>
              </a:rPr>
              <a:t>of charges</a:t>
            </a:r>
          </a:p>
        </p:txBody>
      </p:sp>
      <p:pic>
        <p:nvPicPr>
          <p:cNvPr id="43" name="Picture 42" descr="Figure3.t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1470" y="642918"/>
            <a:ext cx="5214974" cy="5246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39" grpId="0" uiExpand="1" build="p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159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9900"/>
                </a:solidFill>
                <a:latin typeface="+mn-lt"/>
              </a:rPr>
              <a:t>Particle distribution </a:t>
            </a:r>
            <a:r>
              <a:rPr lang="en-US" sz="2400" b="1" dirty="0" smtClean="0">
                <a:solidFill>
                  <a:srgbClr val="FF9900"/>
                </a:solidFill>
              </a:rPr>
              <a:t>(Run 2)</a:t>
            </a:r>
            <a:endParaRPr lang="en-US" sz="2400" b="1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14369" y="304800"/>
            <a:ext cx="2629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Ardaneh</a:t>
            </a:r>
            <a:r>
              <a:rPr lang="en-US" sz="1600" b="1" dirty="0" smtClean="0"/>
              <a:t> et al, </a:t>
            </a:r>
            <a:r>
              <a:rPr lang="en-US" sz="1600" b="1" dirty="0" err="1" smtClean="0"/>
              <a:t>ApJ</a:t>
            </a:r>
            <a:r>
              <a:rPr lang="en-US" sz="1600" b="1" dirty="0" smtClean="0"/>
              <a:t>.(2015)</a:t>
            </a:r>
            <a:endParaRPr lang="en-US" sz="1600" b="1" dirty="0"/>
          </a:p>
        </p:txBody>
      </p:sp>
      <p:pic>
        <p:nvPicPr>
          <p:cNvPr id="24" name="Picture 23" descr="export3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3863908"/>
          </a:xfrm>
          <a:prstGeom prst="rect">
            <a:avLst/>
          </a:prstGeom>
        </p:spPr>
      </p:pic>
      <p:sp>
        <p:nvSpPr>
          <p:cNvPr id="27" name="Text Placeholder 2"/>
          <p:cNvSpPr txBox="1">
            <a:spLocks/>
          </p:cNvSpPr>
          <p:nvPr/>
        </p:nvSpPr>
        <p:spPr>
          <a:xfrm>
            <a:off x="0" y="4572008"/>
            <a:ext cx="4857752" cy="22145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500" b="1" dirty="0" smtClean="0">
                <a:solidFill>
                  <a:srgbClr val="FFFF00"/>
                </a:solidFill>
              </a:rPr>
              <a:t>Fully </a:t>
            </a:r>
            <a:r>
              <a:rPr lang="en-US" sz="1500" b="1" dirty="0" err="1" smtClean="0">
                <a:solidFill>
                  <a:srgbClr val="FFFF00"/>
                </a:solidFill>
              </a:rPr>
              <a:t>thermalized</a:t>
            </a:r>
            <a:r>
              <a:rPr lang="en-US" sz="1500" b="1" dirty="0" smtClean="0">
                <a:solidFill>
                  <a:srgbClr val="FFFF00"/>
                </a:solidFill>
              </a:rPr>
              <a:t> electrons</a:t>
            </a:r>
          </a:p>
          <a:p>
            <a:pPr>
              <a:buFont typeface="Wingdings" pitchFamily="2" charset="2"/>
              <a:buChar char="Ø"/>
            </a:pPr>
            <a:endParaRPr lang="en-US" sz="15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500" b="1" dirty="0" smtClean="0">
                <a:solidFill>
                  <a:srgbClr val="FFFF00"/>
                </a:solidFill>
              </a:rPr>
              <a:t>Jet electrons trapping by the Ex </a:t>
            </a:r>
          </a:p>
          <a:p>
            <a:endParaRPr lang="en-US" sz="15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500" b="1" dirty="0" smtClean="0">
                <a:solidFill>
                  <a:srgbClr val="FFFF00"/>
                </a:solidFill>
              </a:rPr>
              <a:t>Effectively acceleration by </a:t>
            </a:r>
            <a:r>
              <a:rPr lang="en-US" sz="1500" b="1" dirty="0" err="1" smtClean="0">
                <a:solidFill>
                  <a:srgbClr val="FFFF00"/>
                </a:solidFill>
              </a:rPr>
              <a:t>Ey</a:t>
            </a:r>
            <a:r>
              <a:rPr lang="en-US" sz="1500" b="1" dirty="0" smtClean="0">
                <a:solidFill>
                  <a:srgbClr val="FFFF00"/>
                </a:solidFill>
              </a:rPr>
              <a:t>, and </a:t>
            </a:r>
            <a:r>
              <a:rPr lang="en-US" sz="1500" b="1" dirty="0" err="1" smtClean="0">
                <a:solidFill>
                  <a:srgbClr val="FFFF00"/>
                </a:solidFill>
              </a:rPr>
              <a:t>Ez</a:t>
            </a:r>
            <a:endParaRPr lang="en-US" sz="15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15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500" b="1" dirty="0" smtClean="0">
                <a:solidFill>
                  <a:srgbClr val="FFFF00"/>
                </a:solidFill>
              </a:rPr>
              <a:t>High-energy electron reflection by </a:t>
            </a:r>
            <a:r>
              <a:rPr lang="en-US" sz="1500" b="1" dirty="0" err="1" smtClean="0">
                <a:solidFill>
                  <a:srgbClr val="FFFF00"/>
                </a:solidFill>
              </a:rPr>
              <a:t>By</a:t>
            </a:r>
            <a:r>
              <a:rPr lang="en-US" sz="1500" b="1" dirty="0" smtClean="0">
                <a:solidFill>
                  <a:srgbClr val="FFFF00"/>
                </a:solidFill>
              </a:rPr>
              <a:t>, and </a:t>
            </a:r>
            <a:r>
              <a:rPr lang="en-US" sz="1500" b="1" dirty="0" err="1" smtClean="0">
                <a:solidFill>
                  <a:srgbClr val="FFFF00"/>
                </a:solidFill>
              </a:rPr>
              <a:t>Bz</a:t>
            </a:r>
            <a:r>
              <a:rPr lang="en-US" sz="1500" b="1" dirty="0" smtClean="0">
                <a:solidFill>
                  <a:srgbClr val="FFFF00"/>
                </a:solidFill>
              </a:rPr>
              <a:t> in the shocked region</a:t>
            </a:r>
          </a:p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" name="Picture 28" descr="export4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3739931"/>
          </a:xfrm>
          <a:prstGeom prst="rect">
            <a:avLst/>
          </a:prstGeom>
        </p:spPr>
      </p:pic>
      <p:sp>
        <p:nvSpPr>
          <p:cNvPr id="30" name="Text Placeholder 2"/>
          <p:cNvSpPr txBox="1">
            <a:spLocks/>
          </p:cNvSpPr>
          <p:nvPr/>
        </p:nvSpPr>
        <p:spPr>
          <a:xfrm>
            <a:off x="4572032" y="4643422"/>
            <a:ext cx="4857752" cy="22145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500" b="1" dirty="0" smtClean="0">
                <a:solidFill>
                  <a:srgbClr val="FFFF00"/>
                </a:solidFill>
              </a:rPr>
              <a:t>Slowing down Ex</a:t>
            </a:r>
          </a:p>
          <a:p>
            <a:pPr>
              <a:buFont typeface="Wingdings" pitchFamily="2" charset="2"/>
              <a:buChar char="v"/>
            </a:pPr>
            <a:endParaRPr lang="en-US" sz="15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500" b="1" dirty="0" smtClean="0">
                <a:solidFill>
                  <a:srgbClr val="FFFF00"/>
                </a:solidFill>
              </a:rPr>
              <a:t>Transferring the jet kinetic energy to the heating of ambient particles </a:t>
            </a:r>
          </a:p>
          <a:p>
            <a:endParaRPr lang="en-US" sz="15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500" b="1" dirty="0" smtClean="0">
                <a:solidFill>
                  <a:srgbClr val="FFFF00"/>
                </a:solidFill>
              </a:rPr>
              <a:t>Fully </a:t>
            </a:r>
            <a:r>
              <a:rPr lang="en-US" sz="1500" b="1" dirty="0" err="1" smtClean="0">
                <a:solidFill>
                  <a:srgbClr val="FFFF00"/>
                </a:solidFill>
              </a:rPr>
              <a:t>thermalization</a:t>
            </a:r>
            <a:r>
              <a:rPr lang="en-US" sz="1500" b="1" dirty="0" smtClean="0">
                <a:solidFill>
                  <a:srgbClr val="FFFF00"/>
                </a:solidFill>
              </a:rPr>
              <a:t> has not occurred for ions</a:t>
            </a:r>
          </a:p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7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9900"/>
                </a:solidFill>
              </a:rPr>
              <a:t>Electron spectrum (Run 2)</a:t>
            </a:r>
            <a:endParaRPr lang="en-US" sz="2400" b="1" dirty="0">
              <a:solidFill>
                <a:srgbClr val="FF9900"/>
              </a:solidFill>
              <a:latin typeface="+mn-lt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984733"/>
              </p:ext>
            </p:extLst>
          </p:nvPr>
        </p:nvGraphicFramePr>
        <p:xfrm>
          <a:off x="1214438" y="1554163"/>
          <a:ext cx="2874962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4" imgW="3098520" imgH="647640" progId="Equation.DSMT4">
                  <p:embed/>
                </p:oleObj>
              </mc:Choice>
              <mc:Fallback>
                <p:oleObj name="Equation" r:id="rId4" imgW="3098520" imgH="64764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1554163"/>
                        <a:ext cx="2874962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441628" y="135523"/>
            <a:ext cx="2629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Ardaneh</a:t>
            </a:r>
            <a:r>
              <a:rPr lang="en-US" sz="1600" b="1" dirty="0" smtClean="0"/>
              <a:t> et al, </a:t>
            </a:r>
            <a:r>
              <a:rPr lang="en-US" sz="1600" b="1" dirty="0" err="1" smtClean="0"/>
              <a:t>ApJ</a:t>
            </a:r>
            <a:r>
              <a:rPr lang="en-US" sz="1600" b="1" dirty="0" smtClean="0"/>
              <a:t>.(2015)</a:t>
            </a:r>
            <a:endParaRPr lang="en-US" sz="1600" b="1" dirty="0"/>
          </a:p>
        </p:txBody>
      </p:sp>
      <p:pic>
        <p:nvPicPr>
          <p:cNvPr id="16" name="Picture 15" descr="Figure4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5850" y="571480"/>
            <a:ext cx="4248150" cy="4257675"/>
          </a:xfrm>
          <a:prstGeom prst="rect">
            <a:avLst/>
          </a:prstGeom>
        </p:spPr>
      </p:pic>
      <p:graphicFrame>
        <p:nvGraphicFramePr>
          <p:cNvPr id="3120" name="Object 48"/>
          <p:cNvGraphicFramePr>
            <a:graphicFrameLocks noChangeAspect="1"/>
          </p:cNvGraphicFramePr>
          <p:nvPr/>
        </p:nvGraphicFramePr>
        <p:xfrm>
          <a:off x="1816100" y="2357438"/>
          <a:ext cx="13335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7" imgW="1333440" imgH="1282680" progId="Equation.DSMT4">
                  <p:embed/>
                </p:oleObj>
              </mc:Choice>
              <mc:Fallback>
                <p:oleObj name="Equation" r:id="rId7" imgW="1333440" imgH="128268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2357438"/>
                        <a:ext cx="133350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1" name="Object 49"/>
          <p:cNvGraphicFramePr>
            <a:graphicFrameLocks noChangeAspect="1"/>
          </p:cNvGraphicFramePr>
          <p:nvPr/>
        </p:nvGraphicFramePr>
        <p:xfrm>
          <a:off x="1619250" y="3767138"/>
          <a:ext cx="1727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9" imgW="1726920" imgH="660240" progId="Equation.DSMT4">
                  <p:embed/>
                </p:oleObj>
              </mc:Choice>
              <mc:Fallback>
                <p:oleObj name="Equation" r:id="rId9" imgW="1726920" imgH="66024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767138"/>
                        <a:ext cx="1727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000232" y="521495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Electrons are heated by </a:t>
            </a:r>
            <a:r>
              <a:rPr lang="en-US" sz="2000" b="1" dirty="0" smtClean="0">
                <a:solidFill>
                  <a:srgbClr val="FFFF00"/>
                </a:solidFill>
                <a:sym typeface="Symbol"/>
              </a:rPr>
              <a:t>=100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1670" y="592933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Electrons are accelerated by </a:t>
            </a:r>
            <a:r>
              <a:rPr lang="en-US" sz="2000" b="1" dirty="0" smtClean="0">
                <a:solidFill>
                  <a:srgbClr val="FFFF00"/>
                </a:solidFill>
                <a:sym typeface="Symbol"/>
              </a:rPr>
              <a:t>=360 with a power-law regime 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1435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9900"/>
                </a:solidFill>
              </a:rPr>
              <a:t>Particle acceleration (DSA)</a:t>
            </a:r>
          </a:p>
        </p:txBody>
      </p:sp>
      <p:pic>
        <p:nvPicPr>
          <p:cNvPr id="4" name="Content Placeholder 3" descr="SDA.t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59464" y="2143115"/>
            <a:ext cx="4884536" cy="3286149"/>
          </a:xfrm>
        </p:spPr>
      </p:pic>
      <p:sp>
        <p:nvSpPr>
          <p:cNvPr id="5" name="Rectangle 4"/>
          <p:cNvSpPr/>
          <p:nvPr/>
        </p:nvSpPr>
        <p:spPr>
          <a:xfrm>
            <a:off x="0" y="928670"/>
            <a:ext cx="50720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First order Fermi acceleration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1868" y="928670"/>
            <a:ext cx="600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(</a:t>
            </a:r>
            <a:r>
              <a:rPr lang="en-US" b="1" dirty="0" err="1" smtClean="0">
                <a:solidFill>
                  <a:srgbClr val="66FF33"/>
                </a:solidFill>
              </a:rPr>
              <a:t>Krymsky</a:t>
            </a:r>
            <a:r>
              <a:rPr lang="en-US" b="1" dirty="0" smtClean="0">
                <a:solidFill>
                  <a:srgbClr val="66FF33"/>
                </a:solidFill>
              </a:rPr>
              <a:t> 1977, Bell 1978, </a:t>
            </a:r>
            <a:r>
              <a:rPr lang="en-US" b="1" dirty="0" err="1" smtClean="0">
                <a:solidFill>
                  <a:srgbClr val="66FF33"/>
                </a:solidFill>
              </a:rPr>
              <a:t>Blandford</a:t>
            </a:r>
            <a:r>
              <a:rPr lang="en-US" b="1" dirty="0" smtClean="0">
                <a:solidFill>
                  <a:srgbClr val="66FF33"/>
                </a:solidFill>
              </a:rPr>
              <a:t> &amp; </a:t>
            </a:r>
            <a:r>
              <a:rPr lang="en-US" b="1" dirty="0" err="1" smtClean="0">
                <a:solidFill>
                  <a:srgbClr val="66FF33"/>
                </a:solidFill>
              </a:rPr>
              <a:t>Ostriker</a:t>
            </a:r>
            <a:r>
              <a:rPr lang="en-US" b="1" dirty="0" smtClean="0">
                <a:solidFill>
                  <a:srgbClr val="66FF33"/>
                </a:solidFill>
              </a:rPr>
              <a:t> 78)</a:t>
            </a:r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3643306" y="1428736"/>
          <a:ext cx="134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7" name="Equation" r:id="rId4" imgW="1346040" imgH="609480" progId="Equation.DSMT4">
                  <p:embed/>
                </p:oleObj>
              </mc:Choice>
              <mc:Fallback>
                <p:oleObj name="Equation" r:id="rId4" imgW="1346040" imgH="609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1428736"/>
                        <a:ext cx="1346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5500702"/>
            <a:ext cx="6929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Efficient scattering of particles is required.</a:t>
            </a:r>
          </a:p>
          <a:p>
            <a:r>
              <a:rPr lang="en-US" sz="2000" b="1" dirty="0" smtClean="0"/>
              <a:t>Particles diffuse around the shock.</a:t>
            </a:r>
          </a:p>
        </p:txBody>
      </p:sp>
      <p:pic>
        <p:nvPicPr>
          <p:cNvPr id="8" name="Picture 7" descr="tennis-match-992964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" y="2143116"/>
            <a:ext cx="4056973" cy="32861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57456" y="6150114"/>
            <a:ext cx="657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2D PIC simulation:</a:t>
            </a:r>
          </a:p>
          <a:p>
            <a:pPr rtl="1"/>
            <a:r>
              <a:rPr lang="en-US" sz="2000" b="1" dirty="0" err="1" smtClean="0">
                <a:solidFill>
                  <a:srgbClr val="FFFF00"/>
                </a:solidFill>
              </a:rPr>
              <a:t>Spitkovsky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ApJ</a:t>
            </a:r>
            <a:r>
              <a:rPr lang="en-US" sz="2000" b="1" dirty="0" smtClean="0">
                <a:solidFill>
                  <a:srgbClr val="FFFF00"/>
                </a:solidFill>
              </a:rPr>
              <a:t> (2008), Martins et al, </a:t>
            </a:r>
            <a:r>
              <a:rPr lang="en-US" sz="2000" b="1" dirty="0" err="1" smtClean="0">
                <a:solidFill>
                  <a:srgbClr val="FFFF00"/>
                </a:solidFill>
              </a:rPr>
              <a:t>ApJ</a:t>
            </a:r>
            <a:r>
              <a:rPr lang="en-US" sz="2000" b="1" dirty="0" smtClean="0">
                <a:solidFill>
                  <a:srgbClr val="FFFF00"/>
                </a:solidFill>
              </a:rPr>
              <a:t> (2009)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00108"/>
            <a:ext cx="4786314" cy="114300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FF00"/>
                </a:solidFill>
              </a:rPr>
              <a:t>Ion </a:t>
            </a:r>
            <a:r>
              <a:rPr lang="en-US" sz="2000" b="1" dirty="0" err="1" smtClean="0">
                <a:solidFill>
                  <a:srgbClr val="FFFF00"/>
                </a:solidFill>
              </a:rPr>
              <a:t>Weibel</a:t>
            </a:r>
            <a:r>
              <a:rPr lang="en-US" sz="2000" b="1" dirty="0" smtClean="0">
                <a:solidFill>
                  <a:srgbClr val="FFFF00"/>
                </a:solidFill>
              </a:rPr>
              <a:t> instability,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FF00"/>
                </a:solidFill>
              </a:rPr>
              <a:t>Ion current </a:t>
            </a:r>
            <a:r>
              <a:rPr lang="en-US" sz="2000" b="1" dirty="0" err="1" smtClean="0">
                <a:solidFill>
                  <a:srgbClr val="FFFF00"/>
                </a:solidFill>
              </a:rPr>
              <a:t>filamets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9900"/>
                </a:solidFill>
                <a:latin typeface="+mn-lt"/>
              </a:rPr>
              <a:t>Electron heating </a:t>
            </a:r>
            <a:r>
              <a:rPr lang="en-US" sz="2400" b="1" dirty="0" smtClean="0">
                <a:solidFill>
                  <a:srgbClr val="FF9900"/>
                </a:solidFill>
              </a:rPr>
              <a:t>(Run 2)</a:t>
            </a:r>
            <a:endParaRPr lang="en-US" sz="2400" b="1" dirty="0">
              <a:solidFill>
                <a:srgbClr val="FF9900"/>
              </a:solidFill>
              <a:latin typeface="+mn-lt"/>
            </a:endParaRPr>
          </a:p>
        </p:txBody>
      </p:sp>
      <p:pic>
        <p:nvPicPr>
          <p:cNvPr id="11" name="Picture 10" descr="export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-142900"/>
            <a:ext cx="4214810" cy="3459228"/>
          </a:xfrm>
          <a:prstGeom prst="rect">
            <a:avLst/>
          </a:prstGeom>
        </p:spPr>
      </p:pic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7858148" y="-24"/>
          <a:ext cx="876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1" name="Equation" r:id="rId4" imgW="876240" imgH="622080" progId="Equation.DSMT4">
                  <p:embed/>
                </p:oleObj>
              </mc:Choice>
              <mc:Fallback>
                <p:oleObj name="Equation" r:id="rId4" imgW="876240" imgH="622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48" y="-24"/>
                        <a:ext cx="8763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5143504" y="2786058"/>
          <a:ext cx="1130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2" name="Equation" r:id="rId6" imgW="1130040" imgH="330120" progId="Equation.DSMT4">
                  <p:embed/>
                </p:oleObj>
              </mc:Choice>
              <mc:Fallback>
                <p:oleObj name="Equation" r:id="rId6" imgW="1130040" imgH="330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2786058"/>
                        <a:ext cx="1130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Figure5.t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1775" y="3357562"/>
            <a:ext cx="6287811" cy="34290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71604" y="2928934"/>
            <a:ext cx="2629631" cy="338554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sz="1600" b="1" dirty="0" err="1" smtClean="0"/>
              <a:t>Ardaneh</a:t>
            </a:r>
            <a:r>
              <a:rPr lang="en-US" sz="1600" b="1" dirty="0" smtClean="0"/>
              <a:t> et al, </a:t>
            </a:r>
            <a:r>
              <a:rPr lang="en-US" sz="1600" b="1" dirty="0" err="1" smtClean="0"/>
              <a:t>ApJ</a:t>
            </a:r>
            <a:r>
              <a:rPr lang="en-US" sz="1600" b="1" dirty="0" smtClean="0"/>
              <a:t>.(2015)</a:t>
            </a:r>
            <a:endParaRPr lang="en-US" sz="1600" b="1" dirty="0"/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898512" y="2143116"/>
          <a:ext cx="1816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3" name="Equation" r:id="rId9" imgW="1815840" imgH="342720" progId="Equation.DSMT4">
                  <p:embed/>
                </p:oleObj>
              </mc:Choice>
              <mc:Fallback>
                <p:oleObj name="Equation" r:id="rId9" imgW="1815840" imgH="342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12" y="2143116"/>
                        <a:ext cx="1816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72122" cy="58259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9900"/>
                </a:solidFill>
              </a:rPr>
              <a:t>Particle acceleration (SSA)</a:t>
            </a:r>
          </a:p>
        </p:txBody>
      </p:sp>
      <p:pic>
        <p:nvPicPr>
          <p:cNvPr id="5" name="Content Placeholder 4" descr="ssaion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0229" y="1714488"/>
            <a:ext cx="4133209" cy="3500462"/>
          </a:xfrm>
        </p:spPr>
      </p:pic>
      <p:pic>
        <p:nvPicPr>
          <p:cNvPr id="7" name="Content Placeholder 6" descr="expor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8028" y="1714488"/>
            <a:ext cx="3685938" cy="3533627"/>
          </a:xfr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928662" y="5214950"/>
            <a:ext cx="3214710" cy="4286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SSA for ions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214942" y="5286388"/>
            <a:ext cx="3214710" cy="4286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SSA for electrons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034" y="785794"/>
            <a:ext cx="35719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/>
              <a:t>Sagdeev</a:t>
            </a:r>
            <a:r>
              <a:rPr lang="en-US" sz="1600" b="1" dirty="0" smtClean="0"/>
              <a:t> &amp; Shapiro 1974,</a:t>
            </a:r>
          </a:p>
          <a:p>
            <a:r>
              <a:rPr lang="en-US" sz="1600" b="1" dirty="0" err="1" smtClean="0"/>
              <a:t>Zank</a:t>
            </a:r>
            <a:r>
              <a:rPr lang="en-US" sz="1600" b="1" dirty="0" smtClean="0"/>
              <a:t> et al. 1996,</a:t>
            </a:r>
          </a:p>
          <a:p>
            <a:r>
              <a:rPr lang="en-US" sz="1600" b="1" dirty="0" smtClean="0"/>
              <a:t>Lee et al. 1996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29322" y="1214422"/>
            <a:ext cx="2629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Ardaneh</a:t>
            </a:r>
            <a:r>
              <a:rPr lang="en-US" sz="1600" b="1" dirty="0" smtClean="0"/>
              <a:t> et al, </a:t>
            </a:r>
            <a:r>
              <a:rPr lang="en-US" sz="1600" b="1" dirty="0" err="1" smtClean="0"/>
              <a:t>ApJ</a:t>
            </a:r>
            <a:r>
              <a:rPr lang="en-US" sz="1600" b="1" dirty="0" smtClean="0"/>
              <a:t>.(2015)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285720" y="5857892"/>
            <a:ext cx="85725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SSA for electron under ESWs: </a:t>
            </a:r>
          </a:p>
          <a:p>
            <a:r>
              <a:rPr lang="en-US" sz="1600" b="1" dirty="0" smtClean="0"/>
              <a:t>1D PIC simulations by </a:t>
            </a:r>
            <a:r>
              <a:rPr lang="pt-BR" sz="1600" b="1" dirty="0" smtClean="0"/>
              <a:t>Hoshino (2001); Hoshino &amp; Shimada (2002) </a:t>
            </a:r>
          </a:p>
          <a:p>
            <a:r>
              <a:rPr lang="en-US" sz="1600" b="1" dirty="0" smtClean="0"/>
              <a:t>2D PIC simulations by </a:t>
            </a:r>
            <a:r>
              <a:rPr lang="it-IT" sz="1600" b="1" dirty="0" smtClean="0"/>
              <a:t>Amano &amp; Hoshino (2009); Matsumoto et al. (2012)</a:t>
            </a:r>
            <a:endParaRPr lang="en-US" sz="16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8" grpId="0" build="p"/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29420" cy="50006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9900"/>
                </a:solidFill>
                <a:latin typeface="+mn-lt"/>
              </a:rPr>
              <a:t>SSA for electron </a:t>
            </a:r>
            <a:r>
              <a:rPr lang="en-US" sz="2400" dirty="0" smtClean="0">
                <a:solidFill>
                  <a:srgbClr val="FF9900"/>
                </a:solidFill>
              </a:rPr>
              <a:t>(Run 2)</a:t>
            </a:r>
            <a:r>
              <a:rPr lang="en-US" sz="2400" dirty="0" smtClean="0">
                <a:solidFill>
                  <a:srgbClr val="FF9900"/>
                </a:solidFill>
                <a:latin typeface="+mn-lt"/>
              </a:rPr>
              <a:t> </a:t>
            </a:r>
          </a:p>
        </p:txBody>
      </p:sp>
      <p:pic>
        <p:nvPicPr>
          <p:cNvPr id="7" name="Content Placeholder 6" descr="myself3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7539" y="928670"/>
            <a:ext cx="5950543" cy="3810000"/>
          </a:xfrm>
        </p:spPr>
      </p:pic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785786" y="5000636"/>
            <a:ext cx="3286148" cy="4286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500" b="1" dirty="0" smtClean="0">
                <a:solidFill>
                  <a:srgbClr val="FFFF00"/>
                </a:solidFill>
              </a:rPr>
              <a:t>Trapping behind the RS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00034" y="5500702"/>
            <a:ext cx="3286148" cy="4286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500" b="1" dirty="0" smtClean="0">
                <a:solidFill>
                  <a:srgbClr val="FFFF00"/>
                </a:solidFill>
              </a:rPr>
              <a:t>Drift in YZ plane 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143372" y="5214950"/>
            <a:ext cx="3286148" cy="50006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500" b="1" dirty="0" smtClean="0">
                <a:solidFill>
                  <a:srgbClr val="FFFF00"/>
                </a:solidFill>
              </a:rPr>
              <a:t>Acceleration by </a:t>
            </a:r>
            <a:r>
              <a:rPr lang="en-US" sz="1500" b="1" dirty="0" err="1" smtClean="0">
                <a:solidFill>
                  <a:srgbClr val="FFFF00"/>
                </a:solidFill>
              </a:rPr>
              <a:t>E</a:t>
            </a:r>
            <a:r>
              <a:rPr lang="en-US" sz="1100" b="1" dirty="0" err="1" smtClean="0">
                <a:solidFill>
                  <a:srgbClr val="FFFF00"/>
                </a:solidFill>
              </a:rPr>
              <a:t>y</a:t>
            </a:r>
            <a:r>
              <a:rPr lang="en-US" sz="1500" b="1" dirty="0" smtClean="0">
                <a:solidFill>
                  <a:srgbClr val="FFFF00"/>
                </a:solidFill>
              </a:rPr>
              <a:t> and </a:t>
            </a:r>
            <a:r>
              <a:rPr lang="en-US" sz="1500" b="1" dirty="0" err="1" smtClean="0">
                <a:solidFill>
                  <a:srgbClr val="FFFF00"/>
                </a:solidFill>
              </a:rPr>
              <a:t>E</a:t>
            </a:r>
            <a:r>
              <a:rPr lang="en-US" sz="1100" b="1" dirty="0" err="1" smtClean="0">
                <a:solidFill>
                  <a:srgbClr val="FFFF00"/>
                </a:solidFill>
              </a:rPr>
              <a:t>z</a:t>
            </a:r>
            <a:r>
              <a:rPr lang="en-US" sz="1500" b="1" dirty="0" smtClean="0">
                <a:solidFill>
                  <a:srgbClr val="FFFF00"/>
                </a:solidFill>
              </a:rPr>
              <a:t> </a:t>
            </a:r>
            <a:r>
              <a:rPr lang="en-US" sz="1500" b="1" dirty="0" err="1" smtClean="0">
                <a:solidFill>
                  <a:srgbClr val="FFFF00"/>
                </a:solidFill>
              </a:rPr>
              <a:t>Weible</a:t>
            </a:r>
            <a:r>
              <a:rPr lang="en-US" sz="1500" b="1" dirty="0" smtClean="0">
                <a:solidFill>
                  <a:srgbClr val="FFFF00"/>
                </a:solidFill>
              </a:rPr>
              <a:t> fields</a:t>
            </a:r>
          </a:p>
        </p:txBody>
      </p:sp>
      <p:sp>
        <p:nvSpPr>
          <p:cNvPr id="8" name="Rectangle 7"/>
          <p:cNvSpPr/>
          <p:nvPr/>
        </p:nvSpPr>
        <p:spPr>
          <a:xfrm>
            <a:off x="2942501" y="571480"/>
            <a:ext cx="2629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Ardaneh</a:t>
            </a:r>
            <a:r>
              <a:rPr lang="en-US" sz="1600" b="1" dirty="0" smtClean="0"/>
              <a:t> et al, </a:t>
            </a:r>
            <a:r>
              <a:rPr lang="en-US" sz="1600" b="1" dirty="0" err="1" smtClean="0"/>
              <a:t>ApJ</a:t>
            </a:r>
            <a:r>
              <a:rPr lang="en-US" sz="1600" b="1" dirty="0" smtClean="0"/>
              <a:t>.(2015)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5635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9900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6248400"/>
          </a:xfrm>
        </p:spPr>
        <p:txBody>
          <a:bodyPr>
            <a:normAutofit/>
          </a:bodyPr>
          <a:lstStyle/>
          <a:p>
            <a:endParaRPr lang="en-US" sz="2000" b="1" i="1" dirty="0" smtClean="0">
              <a:solidFill>
                <a:srgbClr val="FFFF00"/>
              </a:solidFill>
            </a:endParaRPr>
          </a:p>
          <a:p>
            <a:endParaRPr lang="en-US" sz="2000" b="1" i="1" dirty="0" smtClean="0">
              <a:solidFill>
                <a:srgbClr val="FFFF00"/>
              </a:solidFill>
            </a:endParaRPr>
          </a:p>
          <a:p>
            <a:endParaRPr lang="en-US" sz="2000" b="1" i="1" dirty="0" smtClean="0">
              <a:solidFill>
                <a:srgbClr val="FFFF00"/>
              </a:solidFill>
            </a:endParaRPr>
          </a:p>
          <a:p>
            <a:r>
              <a:rPr lang="en-US" sz="2000" b="1" i="1" dirty="0" smtClean="0">
                <a:solidFill>
                  <a:srgbClr val="FFFF00"/>
                </a:solidFill>
              </a:rPr>
              <a:t>Ion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Weibel</a:t>
            </a:r>
            <a:r>
              <a:rPr lang="en-US" sz="2000" b="1" i="1" dirty="0" smtClean="0">
                <a:solidFill>
                  <a:srgbClr val="FFFF00"/>
                </a:solidFill>
              </a:rPr>
              <a:t> :  sources of EM fields, </a:t>
            </a:r>
          </a:p>
          <a:p>
            <a:endParaRPr lang="en-US" sz="2000" b="1" i="1" dirty="0" smtClean="0">
              <a:solidFill>
                <a:srgbClr val="FFFF00"/>
              </a:solidFill>
            </a:endParaRPr>
          </a:p>
          <a:p>
            <a:r>
              <a:rPr lang="en-US" sz="2000" b="1" i="1" dirty="0" smtClean="0">
                <a:solidFill>
                  <a:srgbClr val="FFFF00"/>
                </a:solidFill>
              </a:rPr>
              <a:t>Most accelerated electron are located in the RS transition region, </a:t>
            </a:r>
          </a:p>
          <a:p>
            <a:endParaRPr lang="en-US" sz="2000" b="1" i="1" dirty="0" smtClean="0">
              <a:solidFill>
                <a:srgbClr val="FFFF00"/>
              </a:solidFill>
            </a:endParaRPr>
          </a:p>
          <a:p>
            <a:r>
              <a:rPr lang="en-US" sz="2000" b="1" i="1" dirty="0" smtClean="0">
                <a:solidFill>
                  <a:srgbClr val="FFFF00"/>
                </a:solidFill>
              </a:rPr>
              <a:t>Electron spectrum in the RS transition region include non-thermal electrons with power-law index 2.2,</a:t>
            </a:r>
          </a:p>
          <a:p>
            <a:endParaRPr lang="en-US" sz="2000" b="1" i="1" dirty="0" smtClean="0">
              <a:solidFill>
                <a:srgbClr val="FFFF00"/>
              </a:solidFill>
            </a:endParaRPr>
          </a:p>
          <a:p>
            <a:r>
              <a:rPr lang="en-US" sz="2000" b="1" i="1" dirty="0" smtClean="0">
                <a:solidFill>
                  <a:srgbClr val="FFFF00"/>
                </a:solidFill>
              </a:rPr>
              <a:t>Electrons are heated up to the </a:t>
            </a:r>
            <a:r>
              <a:rPr lang="en-US" sz="2000" b="1" i="1" dirty="0" smtClean="0">
                <a:solidFill>
                  <a:srgbClr val="FFFF00"/>
                </a:solidFill>
                <a:sym typeface="Symbol"/>
              </a:rPr>
              <a:t> = 100 due to the EB drift ,</a:t>
            </a:r>
            <a:endParaRPr lang="en-US" sz="2000" b="1" i="1" dirty="0" smtClean="0">
              <a:solidFill>
                <a:srgbClr val="FFFF00"/>
              </a:solidFill>
            </a:endParaRPr>
          </a:p>
          <a:p>
            <a:endParaRPr lang="en-US" sz="2000" b="1" i="1" dirty="0" smtClean="0">
              <a:solidFill>
                <a:srgbClr val="FFFF00"/>
              </a:solidFill>
            </a:endParaRPr>
          </a:p>
          <a:p>
            <a:r>
              <a:rPr lang="en-US" sz="2000" b="1" i="1" dirty="0" smtClean="0">
                <a:solidFill>
                  <a:srgbClr val="FFFF00"/>
                </a:solidFill>
              </a:rPr>
              <a:t>Electron are accelerated via SSA process in RS transition region.</a:t>
            </a:r>
          </a:p>
          <a:p>
            <a:endParaRPr lang="en-US" sz="20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467600" cy="3886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6000" b="1" dirty="0" smtClean="0"/>
              <a:t>Thank you 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dirty="0" smtClean="0">
                <a:solidFill>
                  <a:srgbClr val="FF9900"/>
                </a:solidFill>
                <a:latin typeface="+mn-lt"/>
              </a:rPr>
              <a:t>Motivations</a:t>
            </a:r>
            <a:r>
              <a:rPr lang="en-US" sz="2700" dirty="0" smtClean="0">
                <a:solidFill>
                  <a:srgbClr val="FF9900"/>
                </a:solidFill>
              </a:rPr>
              <a:t> </a:t>
            </a:r>
            <a:endParaRPr lang="en-US" sz="2700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38200"/>
            <a:ext cx="8858280" cy="2305048"/>
          </a:xfrm>
        </p:spPr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en-US" sz="2100" b="1" dirty="0" smtClean="0"/>
              <a:t>High energy astrophysics phenomenon involve interactions of relativistic jet (bulk </a:t>
            </a:r>
            <a:r>
              <a:rPr lang="el-GR" sz="2100" b="1" dirty="0" smtClean="0">
                <a:sym typeface="Symbol"/>
              </a:rPr>
              <a:t></a:t>
            </a:r>
            <a:r>
              <a:rPr lang="en-US" sz="2100" b="1" dirty="0" smtClean="0">
                <a:sym typeface="Symbol"/>
              </a:rPr>
              <a:t> </a:t>
            </a:r>
            <a:r>
              <a:rPr lang="el-GR" sz="2100" b="1" dirty="0" smtClean="0"/>
              <a:t>&gt;&gt;</a:t>
            </a:r>
            <a:r>
              <a:rPr lang="en-US" sz="2100" b="1" dirty="0" smtClean="0"/>
              <a:t> </a:t>
            </a:r>
            <a:r>
              <a:rPr lang="el-GR" sz="2100" b="1" dirty="0" smtClean="0"/>
              <a:t>1)</a:t>
            </a:r>
            <a:r>
              <a:rPr lang="fr-FR" sz="2100" b="1" dirty="0" smtClean="0"/>
              <a:t> </a:t>
            </a:r>
            <a:r>
              <a:rPr lang="en-US" sz="2100" b="1" dirty="0" smtClean="0"/>
              <a:t>plasma with ambient plasma:</a:t>
            </a:r>
          </a:p>
          <a:p>
            <a:pPr marL="0" algn="just">
              <a:buNone/>
            </a:pPr>
            <a:endParaRPr lang="en-US" sz="2100" b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FF00"/>
                </a:solidFill>
              </a:rPr>
              <a:t>GRBs: </a:t>
            </a:r>
            <a:r>
              <a:rPr lang="en-US" sz="2000" b="1" dirty="0" smtClean="0">
                <a:solidFill>
                  <a:srgbClr val="66FF33"/>
                </a:solidFill>
              </a:rPr>
              <a:t>Colliding plasma shells (internal shocks), external double shocks </a:t>
            </a:r>
          </a:p>
          <a:p>
            <a:pPr>
              <a:buNone/>
            </a:pPr>
            <a:endParaRPr lang="en-US" sz="2000" b="1" dirty="0" smtClean="0">
              <a:solidFill>
                <a:srgbClr val="66FF33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FF00"/>
                </a:solidFill>
              </a:rPr>
              <a:t>AGN jets: </a:t>
            </a:r>
            <a:r>
              <a:rPr lang="en-US" sz="2000" b="1" dirty="0" smtClean="0">
                <a:solidFill>
                  <a:srgbClr val="66FF33"/>
                </a:solidFill>
              </a:rPr>
              <a:t>Bow-shocks</a:t>
            </a:r>
          </a:p>
          <a:p>
            <a:endParaRPr lang="en-US" sz="2000" dirty="0" smtClean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570651"/>
            <a:ext cx="6019800" cy="32873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20841" y="4259941"/>
            <a:ext cx="290335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The jet in the galaxy M87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0100" y="6273225"/>
            <a:ext cx="1987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 err="1"/>
              <a:t>Biretta</a:t>
            </a:r>
            <a:r>
              <a:rPr lang="fr-FR" sz="1600" b="1" dirty="0"/>
              <a:t> and </a:t>
            </a:r>
            <a:r>
              <a:rPr lang="fr-FR" sz="1600" b="1" dirty="0" err="1"/>
              <a:t>Junor</a:t>
            </a:r>
            <a:r>
              <a:rPr lang="fr-FR" sz="1600" b="1" dirty="0"/>
              <a:t>,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pPr algn="ctr"/>
            <a:r>
              <a:rPr lang="fr-FR" sz="1600" b="1" dirty="0" smtClean="0"/>
              <a:t>Nature </a:t>
            </a:r>
            <a:r>
              <a:rPr lang="fr-FR" sz="1600" b="1" dirty="0"/>
              <a:t>(1999)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24800" cy="4572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9900"/>
                </a:solidFill>
                <a:latin typeface="+mn-lt"/>
              </a:rPr>
              <a:t>Astrophysical shocks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4709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Astrophysical shocks are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collisionless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(mean free path &gt;&gt; system size)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Shocks span a range of parameters:</a:t>
            </a:r>
          </a:p>
          <a:p>
            <a:pPr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Non-relativistic to relativistic flows 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(Solar Wind &lt;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ets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&lt;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GRB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&lt; PWN)</a:t>
            </a:r>
          </a:p>
          <a:p>
            <a:pPr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Magnetization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(magnetic/kinetic energy ratio: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GRB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&lt;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Jets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&lt; Solar Wind)</a:t>
            </a:r>
          </a:p>
          <a:p>
            <a:pPr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Composition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(pairs: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e-ions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/ pairs: e-e+)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Astrophysical </a:t>
            </a:r>
            <a:r>
              <a:rPr lang="en-US" dirty="0" err="1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collisonless</a:t>
            </a:r>
            <a:r>
              <a:rPr lang="en-US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shocks can:</a:t>
            </a:r>
          </a:p>
          <a:p>
            <a:pPr algn="ctr">
              <a:buNone/>
            </a:pPr>
            <a:endParaRPr lang="en-US" sz="21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. Amplify magnetic fields</a:t>
            </a:r>
          </a:p>
          <a:p>
            <a:pPr>
              <a:buNone/>
            </a:pP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2. Exchange energy between species</a:t>
            </a:r>
          </a:p>
          <a:p>
            <a:pPr>
              <a:buNone/>
            </a:pP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3. Accelerate particles</a:t>
            </a:r>
          </a:p>
          <a:p>
            <a:pPr>
              <a:buNone/>
            </a:pP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4. Highly non-thermal radiation</a:t>
            </a:r>
          </a:p>
          <a:p>
            <a:pPr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F11.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946" y="4429132"/>
            <a:ext cx="4855086" cy="2438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9900"/>
                </a:solidFill>
                <a:latin typeface="+mn-lt"/>
              </a:rPr>
              <a:t>Relativistic shock </a:t>
            </a:r>
            <a:r>
              <a:rPr lang="en-US" sz="2400" b="1" dirty="0" smtClean="0">
                <a:solidFill>
                  <a:srgbClr val="FF9900"/>
                </a:solidFill>
                <a:latin typeface="+mn-lt"/>
              </a:rPr>
              <a:t>Particle-in-cell research</a:t>
            </a:r>
            <a:endParaRPr lang="en-US" sz="2400" b="1" dirty="0">
              <a:solidFill>
                <a:srgbClr val="FF9900"/>
              </a:solidFill>
              <a:latin typeface="+mn-lt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00035" y="928670"/>
          <a:ext cx="7286676" cy="56351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6163"/>
                <a:gridCol w="687423"/>
                <a:gridCol w="1549157"/>
                <a:gridCol w="1951789"/>
                <a:gridCol w="2342144"/>
              </a:tblGrid>
              <a:tr h="514423">
                <a:tc gridSpan="5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Dimension </a:t>
                      </a:r>
                      <a:endParaRPr lang="en-US" sz="3200" dirty="0">
                        <a:solidFill>
                          <a:srgbClr val="FF99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4423">
                <a:tc rowSpan="3">
                  <a:txBody>
                    <a:bodyPr/>
                    <a:lstStyle/>
                    <a:p>
                      <a:pPr algn="ctr"/>
                      <a:r>
                        <a:rPr kumimoji="0" lang="en-US" sz="3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Composition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1D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/>
                        <a:t>2D</a:t>
                      </a:r>
                      <a:endParaRPr lang="en-US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/>
                        <a:t>3D</a:t>
                      </a:r>
                      <a:endParaRPr lang="en-US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14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/>
                        <a:t>e-e+</a:t>
                      </a:r>
                      <a:endParaRPr lang="en-US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rgbClr val="0066FF"/>
                          </a:solidFill>
                        </a:rPr>
                        <a:t>Hoshino, </a:t>
                      </a:r>
                    </a:p>
                    <a:p>
                      <a:pPr algn="ctr"/>
                      <a:r>
                        <a:rPr lang="en-US" sz="1000" b="1" kern="1200" dirty="0" err="1" smtClean="0">
                          <a:solidFill>
                            <a:srgbClr val="0066FF"/>
                          </a:solidFill>
                        </a:rPr>
                        <a:t>ApJ</a:t>
                      </a:r>
                      <a:r>
                        <a:rPr lang="en-US" sz="1000" b="1" kern="1200" dirty="0" smtClean="0">
                          <a:solidFill>
                            <a:srgbClr val="0066FF"/>
                          </a:solidFill>
                        </a:rPr>
                        <a:t> (2002)</a:t>
                      </a:r>
                    </a:p>
                    <a:p>
                      <a:pPr algn="ctr"/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</a:rPr>
                        <a:t>SSA under MSW</a:t>
                      </a:r>
                    </a:p>
                    <a:p>
                      <a:pPr algn="ctr"/>
                      <a:endParaRPr lang="en-US" sz="1000" b="1" kern="1200" dirty="0" smtClean="0">
                        <a:solidFill>
                          <a:srgbClr val="0066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err="1" smtClean="0">
                          <a:solidFill>
                            <a:srgbClr val="0066FF"/>
                          </a:solidFill>
                        </a:rPr>
                        <a:t>Spitkovsky</a:t>
                      </a:r>
                      <a:r>
                        <a:rPr lang="en-US" sz="1000" b="1" kern="1200" dirty="0" smtClean="0">
                          <a:solidFill>
                            <a:srgbClr val="0066FF"/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en-US" sz="1000" b="1" kern="1200" dirty="0" err="1" smtClean="0">
                          <a:solidFill>
                            <a:srgbClr val="0066FF"/>
                          </a:solidFill>
                        </a:rPr>
                        <a:t>ApJ</a:t>
                      </a:r>
                      <a:r>
                        <a:rPr lang="en-US" sz="1000" b="1" kern="1200" dirty="0" smtClean="0">
                          <a:solidFill>
                            <a:srgbClr val="0066FF"/>
                          </a:solidFill>
                        </a:rPr>
                        <a:t> (2008), </a:t>
                      </a:r>
                    </a:p>
                    <a:p>
                      <a:pPr algn="ctr"/>
                      <a:r>
                        <a:rPr kumimoji="0" 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66FF"/>
                          </a:solidFill>
                        </a:rPr>
                        <a:t>Nishikawa et al,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en-US" sz="1000" b="1" kern="1200" dirty="0" err="1" smtClean="0">
                          <a:solidFill>
                            <a:srgbClr val="0066FF"/>
                          </a:solidFill>
                        </a:rPr>
                        <a:t>ApJ</a:t>
                      </a:r>
                      <a:r>
                        <a:rPr lang="en-US" sz="1000" b="1" kern="1200" dirty="0" smtClean="0">
                          <a:solidFill>
                            <a:srgbClr val="0066FF"/>
                          </a:solidFill>
                        </a:rPr>
                        <a:t> (2009),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acceleration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study </a:t>
                      </a:r>
                    </a:p>
                    <a:p>
                      <a:pPr algn="ctr"/>
                      <a:endParaRPr lang="en-US" sz="1000" b="1" kern="1200" dirty="0" smtClean="0">
                        <a:solidFill>
                          <a:srgbClr val="0066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705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/>
                        <a:t>e-ion</a:t>
                      </a:r>
                      <a:endParaRPr lang="en-US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rgbClr val="0066FF"/>
                          </a:solidFill>
                        </a:rPr>
                        <a:t>Hoshino, </a:t>
                      </a:r>
                    </a:p>
                    <a:p>
                      <a:pPr algn="ctr"/>
                      <a:r>
                        <a:rPr lang="en-US" sz="1000" b="1" kern="1200" dirty="0" err="1" smtClean="0">
                          <a:solidFill>
                            <a:srgbClr val="0066FF"/>
                          </a:solidFill>
                        </a:rPr>
                        <a:t>ApJ</a:t>
                      </a:r>
                      <a:r>
                        <a:rPr lang="en-US" sz="1000" b="1" kern="1200" dirty="0" smtClean="0">
                          <a:solidFill>
                            <a:srgbClr val="0066FF"/>
                          </a:solidFill>
                        </a:rPr>
                        <a:t> (2002)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SSA under ESW</a:t>
                      </a:r>
                    </a:p>
                    <a:p>
                      <a:pPr algn="ctr"/>
                      <a:endParaRPr lang="en-US" sz="1000" b="1" kern="1200" dirty="0" smtClean="0">
                        <a:solidFill>
                          <a:srgbClr val="0066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1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Amano and Hoshino,</a:t>
                      </a:r>
                      <a:r>
                        <a:rPr kumimoji="0" lang="en-US" sz="1000" b="1" kern="1200" baseline="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kumimoji="0" lang="en-US" sz="1000" b="1" kern="1200" baseline="0" dirty="0" err="1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ApJ</a:t>
                      </a:r>
                      <a:r>
                        <a:rPr kumimoji="0" lang="en-US" sz="1000" b="1" kern="1200" baseline="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 (2009),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SSA under ESW</a:t>
                      </a:r>
                    </a:p>
                    <a:p>
                      <a:pPr algn="ctr"/>
                      <a:endParaRPr lang="en-US" sz="1000" b="1" kern="1200" dirty="0" smtClean="0">
                        <a:solidFill>
                          <a:srgbClr val="0066FF"/>
                        </a:solidFill>
                      </a:endParaRPr>
                    </a:p>
                    <a:p>
                      <a:pPr algn="ctr" rtl="1"/>
                      <a:r>
                        <a:rPr lang="en-US" sz="1000" b="1" kern="1200" dirty="0" smtClean="0">
                          <a:solidFill>
                            <a:srgbClr val="0066FF"/>
                          </a:solidFill>
                        </a:rPr>
                        <a:t>Martins et al, </a:t>
                      </a:r>
                    </a:p>
                    <a:p>
                      <a:pPr algn="ctr"/>
                      <a:r>
                        <a:rPr lang="en-US" sz="1000" b="1" kern="1200" dirty="0" err="1" smtClean="0">
                          <a:solidFill>
                            <a:srgbClr val="0066FF"/>
                          </a:solidFill>
                        </a:rPr>
                        <a:t>ApJ</a:t>
                      </a:r>
                      <a:r>
                        <a:rPr lang="en-US" sz="1000" b="1" kern="1200" dirty="0" smtClean="0">
                          <a:solidFill>
                            <a:srgbClr val="0066FF"/>
                          </a:solidFill>
                        </a:rPr>
                        <a:t> (2009),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DSA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dirty="0" smtClean="0">
                        <a:solidFill>
                          <a:srgbClr val="0066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Guo et al,</a:t>
                      </a:r>
                    </a:p>
                    <a:p>
                      <a:pPr algn="ctr"/>
                      <a:r>
                        <a:rPr lang="en-US" sz="1000" b="1" kern="1200" smtClean="0">
                          <a:solidFill>
                            <a:srgbClr val="0066FF"/>
                          </a:solidFill>
                        </a:rPr>
                        <a:t>ApJ (2014),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SDA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kern="1200" dirty="0" smtClean="0">
                        <a:solidFill>
                          <a:srgbClr val="0066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000" b="1" kern="1200" dirty="0" smtClean="0">
                        <a:solidFill>
                          <a:srgbClr val="0066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err="1" smtClean="0">
                          <a:solidFill>
                            <a:srgbClr val="0066FF"/>
                          </a:solidFill>
                        </a:rPr>
                        <a:t>Hededal</a:t>
                      </a:r>
                      <a:r>
                        <a:rPr lang="en-US" sz="1000" b="1" kern="1200" dirty="0" smtClean="0">
                          <a:solidFill>
                            <a:srgbClr val="0066FF"/>
                          </a:solidFill>
                        </a:rPr>
                        <a:t> et al,</a:t>
                      </a:r>
                    </a:p>
                    <a:p>
                      <a:pPr algn="ctr"/>
                      <a:r>
                        <a:rPr lang="en-US" sz="1000" b="1" kern="1200" dirty="0" err="1" smtClean="0">
                          <a:solidFill>
                            <a:srgbClr val="0066FF"/>
                          </a:solidFill>
                        </a:rPr>
                        <a:t>ApJ</a:t>
                      </a:r>
                      <a:r>
                        <a:rPr lang="en-US" sz="1000" b="1" kern="1200" dirty="0" smtClean="0">
                          <a:solidFill>
                            <a:srgbClr val="0066FF"/>
                          </a:solidFill>
                        </a:rPr>
                        <a:t> (2004), </a:t>
                      </a:r>
                    </a:p>
                    <a:p>
                      <a:pPr algn="ctr"/>
                      <a:r>
                        <a:rPr kumimoji="0" 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Electron heating by E</a:t>
                      </a:r>
                      <a:r>
                        <a:rPr kumimoji="0" 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B </a:t>
                      </a:r>
                      <a:r>
                        <a:rPr kumimoji="0" lang="en-US" sz="10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Weibel</a:t>
                      </a:r>
                      <a:r>
                        <a:rPr kumimoji="0" 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fields</a:t>
                      </a:r>
                      <a:endParaRPr kumimoji="0" lang="en-US" sz="1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43752">
                <a:tc gridSpan="5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No discussion about particle acceleration in 3D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 full shock configuration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786710" y="1428736"/>
            <a:ext cx="1500198" cy="407196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SSA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Sock surfing acceleration</a:t>
            </a:r>
          </a:p>
          <a:p>
            <a:pPr algn="ctr"/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MSW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Magnetic solitary wave </a:t>
            </a:r>
          </a:p>
          <a:p>
            <a:pPr algn="ctr"/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ESW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Electrostatic solitary wave</a:t>
            </a:r>
          </a:p>
          <a:p>
            <a:pPr algn="ctr"/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DSA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diffusive shock acceleration</a:t>
            </a:r>
          </a:p>
          <a:p>
            <a:pPr algn="ctr"/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SDA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Sock drift acceleration</a:t>
            </a:r>
          </a:p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937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9900"/>
                </a:solidFill>
                <a:latin typeface="+mn-lt"/>
              </a:rPr>
              <a:t>What changed?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09600"/>
            <a:ext cx="9144000" cy="793750"/>
          </a:xfrm>
          <a:prstGeom prst="rect">
            <a:avLst/>
          </a:prstGeom>
        </p:spPr>
        <p:txBody>
          <a:bodyPr vert="horz" lIns="45720" rIns="45720" anchor="ctr">
            <a:normAutofit fontScale="85000" lnSpcReduction="10000"/>
          </a:bodyPr>
          <a:lstStyle/>
          <a:p>
            <a:pPr algn="just"/>
            <a:r>
              <a:rPr lang="en-US" sz="2400" dirty="0" smtClean="0">
                <a:solidFill>
                  <a:srgbClr val="FFFF00"/>
                </a:solidFill>
              </a:rPr>
              <a:t>Advances in computer hardware and better algorithms have enabled running large enough simulations to resolve shock formation, and particle acceleration,</a:t>
            </a:r>
            <a:endParaRPr kumimoji="0" lang="en-US" sz="240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3174" y="2357430"/>
            <a:ext cx="3324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66FF33"/>
                </a:solidFill>
              </a:rPr>
              <a:t>Niemiec</a:t>
            </a:r>
            <a:r>
              <a:rPr lang="en-US" b="1" dirty="0" smtClean="0">
                <a:solidFill>
                  <a:srgbClr val="66FF33"/>
                </a:solidFill>
              </a:rPr>
              <a:t> et al. (2008)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76200" y="1626470"/>
            <a:ext cx="8839200" cy="4731488"/>
          </a:xfrm>
        </p:spPr>
        <p:txBody>
          <a:bodyPr>
            <a:normAutofit/>
          </a:bodyPr>
          <a:lstStyle/>
          <a:p>
            <a:r>
              <a:rPr lang="fr-FR" sz="1900" b="1" dirty="0"/>
              <a:t>The code: </a:t>
            </a:r>
            <a:r>
              <a:rPr lang="fr-FR" sz="1900" b="1" dirty="0" err="1"/>
              <a:t>Relativistic</a:t>
            </a:r>
            <a:r>
              <a:rPr lang="fr-FR" sz="1900" b="1" dirty="0"/>
              <a:t> 3D EM TRISTAN, </a:t>
            </a:r>
            <a:endParaRPr lang="fr-FR" sz="1900" b="1" dirty="0" smtClean="0"/>
          </a:p>
          <a:p>
            <a:endParaRPr lang="fr-FR" sz="1900" b="1" dirty="0"/>
          </a:p>
          <a:p>
            <a:r>
              <a:rPr lang="fr-FR" sz="1900" b="1" dirty="0" err="1"/>
              <a:t>Parallelized</a:t>
            </a:r>
            <a:r>
              <a:rPr lang="fr-FR" sz="1900" b="1" dirty="0"/>
              <a:t> by MPI</a:t>
            </a:r>
            <a:r>
              <a:rPr lang="fr-FR" sz="1900" b="1" dirty="0" smtClean="0"/>
              <a:t>,</a:t>
            </a:r>
          </a:p>
          <a:p>
            <a:pPr marL="36576" indent="0">
              <a:buNone/>
            </a:pPr>
            <a:endParaRPr lang="fr-FR" sz="1900" b="1" dirty="0"/>
          </a:p>
          <a:p>
            <a:r>
              <a:rPr lang="en-US" sz="1900" b="1" dirty="0"/>
              <a:t>Optimized for large-scale </a:t>
            </a:r>
            <a:r>
              <a:rPr lang="en-US" sz="1900" b="1" dirty="0" smtClean="0"/>
              <a:t>simulations,</a:t>
            </a:r>
          </a:p>
          <a:p>
            <a:endParaRPr lang="en-US" sz="1900" b="1" dirty="0"/>
          </a:p>
          <a:p>
            <a:endParaRPr lang="fr-FR" sz="1900" b="1" dirty="0">
              <a:solidFill>
                <a:srgbClr val="FFFF00"/>
              </a:solidFill>
            </a:endParaRPr>
          </a:p>
          <a:p>
            <a:endParaRPr lang="en-US" sz="1900" b="1" dirty="0">
              <a:solidFill>
                <a:srgbClr val="FFFF00"/>
              </a:solidFill>
            </a:endParaRPr>
          </a:p>
          <a:p>
            <a:pPr marL="36576" indent="0">
              <a:buNone/>
            </a:pPr>
            <a:r>
              <a:rPr lang="en-US" sz="1900" b="1" dirty="0" smtClean="0">
                <a:solidFill>
                  <a:srgbClr val="FFFF00"/>
                </a:solidFill>
              </a:rPr>
              <a:t> </a:t>
            </a:r>
          </a:p>
          <a:p>
            <a:endParaRPr lang="en-US" sz="1900" b="1" dirty="0" smtClean="0">
              <a:solidFill>
                <a:srgbClr val="FFFF00"/>
              </a:solidFill>
            </a:endParaRPr>
          </a:p>
          <a:p>
            <a:r>
              <a:rPr lang="en-US" sz="1900" b="1" dirty="0"/>
              <a:t>Appropriate boundary conditions for shock generation,</a:t>
            </a:r>
          </a:p>
          <a:p>
            <a:endParaRPr lang="en-US" sz="1900" b="1" dirty="0" smtClean="0">
              <a:solidFill>
                <a:srgbClr val="FFFF00"/>
              </a:solidFill>
            </a:endParaRPr>
          </a:p>
          <a:p>
            <a:r>
              <a:rPr lang="en-US" sz="1900" b="1" dirty="0"/>
              <a:t>Proper diagnostics for particle acceleration analysis,  </a:t>
            </a:r>
          </a:p>
          <a:p>
            <a:pPr marL="36576" indent="0">
              <a:buNone/>
            </a:pPr>
            <a:endParaRPr lang="en-US" sz="1900" b="1" dirty="0">
              <a:solidFill>
                <a:srgbClr val="FFFF00"/>
              </a:solidFill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029964"/>
              </p:ext>
            </p:extLst>
          </p:nvPr>
        </p:nvGraphicFramePr>
        <p:xfrm>
          <a:off x="0" y="3657600"/>
          <a:ext cx="9144000" cy="132484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878286"/>
                <a:gridCol w="3265714"/>
              </a:tblGrid>
              <a:tr h="410444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Noise reduction of the curl operator in FDTD</a:t>
                      </a:r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Filtering implementation</a:t>
                      </a:r>
                      <a:endParaRPr lang="en-US" sz="1800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71827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</a:rPr>
                        <a:t>Attenuate the numerical Cerenkov radiation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rgbClr val="66FF33"/>
                          </a:solidFill>
                        </a:rPr>
                        <a:t>Greenwood et al.</a:t>
                      </a:r>
                      <a:r>
                        <a:rPr kumimoji="0" lang="en-US" sz="1800" b="1" kern="1200" baseline="0" dirty="0" smtClean="0">
                          <a:solidFill>
                            <a:srgbClr val="66FF33"/>
                          </a:solidFill>
                        </a:rPr>
                        <a:t> </a:t>
                      </a:r>
                      <a:r>
                        <a:rPr kumimoji="0" lang="en-US" sz="1800" b="1" kern="1200" dirty="0" smtClean="0">
                          <a:solidFill>
                            <a:srgbClr val="66FF33"/>
                          </a:solidFill>
                        </a:rPr>
                        <a:t>(2004)</a:t>
                      </a:r>
                      <a:endParaRPr kumimoji="0" lang="fr-FR" sz="1800" b="1" kern="1200" dirty="0" smtClean="0">
                        <a:solidFill>
                          <a:srgbClr val="66FF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214942" y="1643050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66FF33"/>
                </a:solidFill>
              </a:rPr>
              <a:t>Buneman</a:t>
            </a:r>
            <a:r>
              <a:rPr lang="en-US" b="1" dirty="0" smtClean="0">
                <a:solidFill>
                  <a:srgbClr val="66FF33"/>
                </a:solidFill>
              </a:rPr>
              <a:t> (1993)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5334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9900"/>
                </a:solidFill>
                <a:latin typeface="+mn-lt"/>
              </a:rPr>
              <a:t>Issues and Questions </a:t>
            </a:r>
            <a:br>
              <a:rPr lang="en-US" sz="2400" b="1" dirty="0">
                <a:solidFill>
                  <a:srgbClr val="FF9900"/>
                </a:solidFill>
                <a:latin typeface="+mn-lt"/>
              </a:rPr>
            </a:br>
            <a:endParaRPr lang="en-US" sz="2400" b="1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86200"/>
            <a:ext cx="9067800" cy="2971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What are the field structures responsible for the processes of electron heating, and acceleration?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Where do these processes mainly take place?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What is the resulting associated electron energy spectrum?</a:t>
            </a:r>
          </a:p>
          <a:p>
            <a:pPr marL="0" indent="0">
              <a:buNone/>
            </a:pP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What are the principal mechanisms responsible for electron heating, and acceleration?</a:t>
            </a:r>
          </a:p>
        </p:txBody>
      </p:sp>
      <p:pic>
        <p:nvPicPr>
          <p:cNvPr id="6" name="Picture 5" descr="cove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8335581" cy="3101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715008" y="1714488"/>
            <a:ext cx="1928826" cy="114300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rot="16200000" flipV="1">
            <a:off x="5661430" y="696496"/>
            <a:ext cx="428628" cy="160735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05200" y="838200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Simulation box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410200" y="152400"/>
            <a:ext cx="3505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err="1" smtClean="0">
                <a:latin typeface="+mn-lt"/>
                <a:ea typeface="+mn-ea"/>
              </a:rPr>
              <a:t>Meszaros</a:t>
            </a:r>
            <a:r>
              <a:rPr lang="en-US" sz="1600" b="1" dirty="0">
                <a:latin typeface="+mn-lt"/>
                <a:ea typeface="+mn-ea"/>
              </a:rPr>
              <a:t>, Science </a:t>
            </a:r>
            <a:r>
              <a:rPr lang="en-US" sz="1600" b="1" dirty="0" smtClean="0">
                <a:latin typeface="+mn-lt"/>
                <a:ea typeface="+mn-ea"/>
              </a:rPr>
              <a:t>(2001</a:t>
            </a:r>
            <a:r>
              <a:rPr lang="en-US" sz="1600" b="1" dirty="0">
                <a:latin typeface="+mn-lt"/>
                <a:ea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9900"/>
                </a:solidFill>
                <a:latin typeface="+mn-lt"/>
              </a:rPr>
              <a:t>Problem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357562"/>
            <a:ext cx="4929190" cy="330518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900" b="1" u="sng" dirty="0" smtClean="0">
              <a:sym typeface="Symbol"/>
            </a:endParaRPr>
          </a:p>
          <a:p>
            <a:r>
              <a:rPr lang="en-US" sz="1900" b="1" dirty="0" smtClean="0"/>
              <a:t>Stiff reflecting boundary </a:t>
            </a:r>
            <a:r>
              <a:rPr lang="en-US" sz="1900" b="1" dirty="0" smtClean="0">
                <a:solidFill>
                  <a:srgbClr val="FFFF00"/>
                </a:solidFill>
              </a:rPr>
              <a:t>for the ambient particles in </a:t>
            </a:r>
            <a:r>
              <a:rPr lang="en-US" sz="1900" b="1" dirty="0" smtClean="0"/>
              <a:t>x-direction, </a:t>
            </a:r>
          </a:p>
          <a:p>
            <a:endParaRPr lang="en-US" sz="1900" b="1" dirty="0" smtClean="0"/>
          </a:p>
          <a:p>
            <a:r>
              <a:rPr lang="en-US" sz="1900" b="1" dirty="0" smtClean="0"/>
              <a:t>Open boundary condition </a:t>
            </a:r>
            <a:r>
              <a:rPr lang="en-US" sz="1900" b="1" dirty="0" smtClean="0">
                <a:solidFill>
                  <a:srgbClr val="FFFF00"/>
                </a:solidFill>
              </a:rPr>
              <a:t>for jet particles in </a:t>
            </a:r>
            <a:r>
              <a:rPr lang="en-US" sz="1900" b="1" dirty="0" smtClean="0"/>
              <a:t>x-direction, </a:t>
            </a:r>
          </a:p>
          <a:p>
            <a:endParaRPr lang="en-US" sz="1900" b="1" dirty="0" smtClean="0">
              <a:solidFill>
                <a:srgbClr val="FFFF00"/>
              </a:solidFill>
            </a:endParaRPr>
          </a:p>
          <a:p>
            <a:r>
              <a:rPr lang="en-US" sz="1900" b="1" dirty="0"/>
              <a:t>Periodic boundary condition </a:t>
            </a:r>
            <a:r>
              <a:rPr lang="en-US" sz="1900" b="1" dirty="0" smtClean="0">
                <a:solidFill>
                  <a:srgbClr val="FFFF00"/>
                </a:solidFill>
              </a:rPr>
              <a:t>at all other boundaries</a:t>
            </a:r>
          </a:p>
          <a:p>
            <a:endParaRPr lang="en-US" sz="1900" i="1" dirty="0" smtClean="0"/>
          </a:p>
        </p:txBody>
      </p:sp>
      <p:pic>
        <p:nvPicPr>
          <p:cNvPr id="10" name="Picture 9" descr="Fig10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071810"/>
            <a:ext cx="3998645" cy="371477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43174" y="-71462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7526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u="none" dirty="0" smtClean="0"/>
                        <a:t>Parameters </a:t>
                      </a:r>
                      <a:endParaRPr lang="en-US" sz="14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dirty="0" smtClean="0"/>
                        <a:t>Run 1 </a:t>
                      </a:r>
                      <a:endParaRPr lang="en-US" sz="1400" b="1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none" dirty="0" smtClean="0"/>
                        <a:t>Run 2 </a:t>
                      </a:r>
                      <a:endParaRPr lang="en-US" sz="1400" b="1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u="none" dirty="0" smtClean="0">
                          <a:solidFill>
                            <a:schemeClr val="bg1"/>
                          </a:solidFill>
                        </a:rPr>
                        <a:t>Grid </a:t>
                      </a:r>
                      <a:endParaRPr lang="en-US" sz="1800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none" dirty="0" smtClean="0">
                          <a:solidFill>
                            <a:srgbClr val="C00000"/>
                          </a:solidFill>
                          <a:sym typeface="Wingdings" pitchFamily="2" charset="2"/>
                        </a:rPr>
                        <a:t>(1025,165,165)</a:t>
                      </a:r>
                      <a:endParaRPr lang="en-US" sz="1400" b="1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none" dirty="0" smtClean="0">
                          <a:solidFill>
                            <a:srgbClr val="C00000"/>
                          </a:solidFill>
                          <a:sym typeface="Wingdings" pitchFamily="2" charset="2"/>
                        </a:rPr>
                        <a:t>(8005,245,245) </a:t>
                      </a:r>
                      <a:endParaRPr lang="en-US" sz="1400" b="1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u="none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ppc</a:t>
                      </a:r>
                      <a:r>
                        <a:rPr lang="en-US" sz="1800" b="1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(ambient)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none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endParaRPr lang="en-US" sz="1400" b="1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none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1400" b="1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u="none" dirty="0" smtClean="0">
                          <a:solidFill>
                            <a:schemeClr val="bg1"/>
                          </a:solidFill>
                        </a:rPr>
                        <a:t>Jet density ratio </a:t>
                      </a:r>
                      <a:endParaRPr lang="en-US" sz="1800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none" dirty="0" smtClean="0">
                          <a:solidFill>
                            <a:srgbClr val="C00000"/>
                          </a:solidFill>
                        </a:rPr>
                        <a:t>0.715</a:t>
                      </a:r>
                      <a:endParaRPr lang="en-US" sz="1400" b="1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none" dirty="0" smtClean="0">
                          <a:solidFill>
                            <a:srgbClr val="C00000"/>
                          </a:solidFill>
                        </a:rPr>
                        <a:t>1.7</a:t>
                      </a:r>
                      <a:endParaRPr lang="en-US" sz="1400" b="1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u="none" dirty="0" smtClean="0">
                          <a:solidFill>
                            <a:schemeClr val="bg1"/>
                          </a:solidFill>
                        </a:rPr>
                        <a:t>Injection speed</a:t>
                      </a:r>
                      <a:endParaRPr lang="en-US" sz="1800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none" dirty="0" smtClean="0">
                          <a:solidFill>
                            <a:srgbClr val="C00000"/>
                          </a:solidFill>
                          <a:sym typeface="Symbol"/>
                        </a:rPr>
                        <a:t> = 5</a:t>
                      </a:r>
                      <a:endParaRPr lang="en-US" sz="1400" b="1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none" dirty="0" smtClean="0">
                          <a:solidFill>
                            <a:srgbClr val="C00000"/>
                          </a:solidFill>
                          <a:sym typeface="Symbol"/>
                        </a:rPr>
                        <a:t> = 10</a:t>
                      </a:r>
                      <a:endParaRPr lang="en-US" sz="1400" b="1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 smtClean="0">
                          <a:solidFill>
                            <a:schemeClr val="bg1"/>
                          </a:solidFill>
                        </a:rPr>
                        <a:t>Mass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u="none" dirty="0" smtClean="0">
                          <a:solidFill>
                            <a:schemeClr val="bg1"/>
                          </a:solidFill>
                          <a:sym typeface="Symbol"/>
                        </a:rPr>
                        <a:t></a:t>
                      </a:r>
                      <a:r>
                        <a:rPr lang="en-US" sz="900" b="1" u="none" dirty="0" err="1" smtClean="0">
                          <a:solidFill>
                            <a:schemeClr val="bg1"/>
                          </a:solidFill>
                          <a:sym typeface="Symbol"/>
                        </a:rPr>
                        <a:t>ce</a:t>
                      </a:r>
                      <a:endParaRPr lang="en-US" sz="900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r>
                        <a:rPr lang="en-US" sz="1400" b="1" u="none" dirty="0" smtClean="0">
                          <a:solidFill>
                            <a:srgbClr val="C00000"/>
                          </a:solidFill>
                          <a:sym typeface="Symbol"/>
                        </a:rPr>
                        <a:t></a:t>
                      </a:r>
                      <a:endParaRPr lang="en-US" sz="1400" b="1" u="none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r>
                        <a:rPr lang="en-US" sz="1400" b="1" u="none" dirty="0" smtClean="0">
                          <a:solidFill>
                            <a:srgbClr val="C00000"/>
                          </a:solidFill>
                          <a:sym typeface="Symbol"/>
                        </a:rPr>
                        <a:t></a:t>
                      </a:r>
                      <a:endParaRPr lang="en-US" sz="1400" b="1" u="none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u="none" dirty="0" smtClean="0">
                          <a:solidFill>
                            <a:schemeClr val="bg1"/>
                          </a:solidFill>
                          <a:sym typeface="Symbol"/>
                        </a:rPr>
                        <a:t></a:t>
                      </a:r>
                      <a:r>
                        <a:rPr lang="en-US" sz="1800" b="1" u="none" dirty="0" err="1" smtClean="0">
                          <a:solidFill>
                            <a:schemeClr val="bg1"/>
                          </a:solidFill>
                          <a:sym typeface="Symbol"/>
                        </a:rPr>
                        <a:t>t</a:t>
                      </a:r>
                      <a:r>
                        <a:rPr lang="en-US" sz="1000" b="1" u="none" dirty="0" err="1" smtClean="0">
                          <a:solidFill>
                            <a:schemeClr val="bg1"/>
                          </a:solidFill>
                          <a:sym typeface="Symbol"/>
                        </a:rPr>
                        <a:t>pe</a:t>
                      </a:r>
                      <a:endParaRPr lang="en-US" sz="1000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none" dirty="0" smtClean="0">
                          <a:solidFill>
                            <a:srgbClr val="C00000"/>
                          </a:solidFill>
                          <a:sym typeface="Symbol"/>
                        </a:rPr>
                        <a:t>0.025</a:t>
                      </a:r>
                      <a:endParaRPr lang="en-US" sz="1400" b="1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none" dirty="0" smtClean="0">
                          <a:solidFill>
                            <a:srgbClr val="C00000"/>
                          </a:solidFill>
                          <a:sym typeface="Symbol"/>
                        </a:rPr>
                        <a:t>0.01</a:t>
                      </a:r>
                      <a:endParaRPr lang="en-US" sz="1400" b="1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xport.t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5357" y="42869"/>
            <a:ext cx="4638675" cy="431482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000496" cy="5635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9900"/>
                </a:solidFill>
                <a:latin typeface="+mn-lt"/>
              </a:rPr>
              <a:t>Two-stream instability</a:t>
            </a:r>
            <a:endParaRPr lang="en-US" sz="2400" b="1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5072074"/>
            <a:ext cx="32146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/>
              <a:t>Buneman</a:t>
            </a:r>
            <a:r>
              <a:rPr lang="en-US" sz="1600" b="1" dirty="0" smtClean="0"/>
              <a:t> (1958)</a:t>
            </a:r>
          </a:p>
          <a:p>
            <a:r>
              <a:rPr lang="en-US" sz="1600" b="1" dirty="0" err="1" smtClean="0"/>
              <a:t>Weibel</a:t>
            </a:r>
            <a:r>
              <a:rPr lang="en-US" sz="1600" b="1" dirty="0" smtClean="0"/>
              <a:t> (1959)</a:t>
            </a:r>
          </a:p>
          <a:p>
            <a:r>
              <a:rPr lang="en-US" sz="1600" b="1" dirty="0" err="1" smtClean="0"/>
              <a:t>Moiseev &amp; Sagdeev (1963)</a:t>
            </a:r>
          </a:p>
          <a:p>
            <a:r>
              <a:rPr lang="en-US" sz="1600" b="1" dirty="0" err="1" smtClean="0"/>
              <a:t>Medvedev &amp; Loeb (1999)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673950"/>
            <a:ext cx="428624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 smtClean="0">
                <a:solidFill>
                  <a:srgbClr val="66FF33"/>
                </a:solidFill>
              </a:rPr>
              <a:t>Electrostatic </a:t>
            </a:r>
            <a:r>
              <a:rPr lang="en-US" sz="1900" b="1" dirty="0" err="1" smtClean="0">
                <a:solidFill>
                  <a:srgbClr val="66FF33"/>
                </a:solidFill>
              </a:rPr>
              <a:t>Buneman</a:t>
            </a:r>
            <a:r>
              <a:rPr lang="en-US" sz="1900" b="1" dirty="0" smtClean="0">
                <a:solidFill>
                  <a:srgbClr val="66FF33"/>
                </a:solidFill>
              </a:rPr>
              <a:t> instability </a:t>
            </a:r>
          </a:p>
          <a:p>
            <a:endParaRPr lang="en-US" sz="1900" b="1" dirty="0" smtClean="0">
              <a:solidFill>
                <a:srgbClr val="66FF33"/>
              </a:solidFill>
            </a:endParaRPr>
          </a:p>
          <a:p>
            <a:r>
              <a:rPr lang="en-US" sz="1900" b="1" dirty="0" smtClean="0">
                <a:solidFill>
                  <a:srgbClr val="66FF33"/>
                </a:solidFill>
              </a:rPr>
              <a:t>Electromagnetic </a:t>
            </a:r>
            <a:r>
              <a:rPr lang="en-US" sz="1900" b="1" dirty="0" err="1" smtClean="0">
                <a:solidFill>
                  <a:srgbClr val="66FF33"/>
                </a:solidFill>
              </a:rPr>
              <a:t>Weibel</a:t>
            </a:r>
            <a:r>
              <a:rPr lang="en-US" sz="1900" b="1" dirty="0" smtClean="0">
                <a:solidFill>
                  <a:srgbClr val="66FF33"/>
                </a:solidFill>
              </a:rPr>
              <a:t> instability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4357686" y="5072074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FFFF00"/>
                </a:solidFill>
              </a:rPr>
              <a:t>Spatial scale:</a:t>
            </a:r>
          </a:p>
          <a:p>
            <a:pPr lvl="0"/>
            <a:endParaRPr lang="en-US" sz="2000" b="1" dirty="0" smtClean="0">
              <a:solidFill>
                <a:srgbClr val="FFFF00"/>
              </a:solidFill>
            </a:endParaRPr>
          </a:p>
          <a:p>
            <a:pPr lvl="0"/>
            <a:r>
              <a:rPr lang="en-US" sz="2000" b="1" dirty="0" smtClean="0">
                <a:solidFill>
                  <a:srgbClr val="FFFF00"/>
                </a:solidFill>
              </a:rPr>
              <a:t>Time scale:</a:t>
            </a: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6286512" y="5715016"/>
          <a:ext cx="2832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Equation" r:id="rId4" imgW="2831760" imgH="457200" progId="Equation.DSMT4">
                  <p:embed/>
                </p:oleObj>
              </mc:Choice>
              <mc:Fallback>
                <p:oleObj name="Equation" r:id="rId4" imgW="283176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5715016"/>
                        <a:ext cx="28321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6210332" y="5072074"/>
          <a:ext cx="2933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Equation" r:id="rId6" imgW="2933640" imgH="457200" progId="Equation.DSMT4">
                  <p:embed/>
                </p:oleObj>
              </mc:Choice>
              <mc:Fallback>
                <p:oleObj name="Equation" r:id="rId6" imgW="293364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32" y="5072074"/>
                        <a:ext cx="2933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000628" y="4457650"/>
            <a:ext cx="314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err="1" smtClean="0">
                <a:solidFill>
                  <a:srgbClr val="FFFF00"/>
                </a:solidFill>
              </a:rPr>
              <a:t>Filamentation</a:t>
            </a:r>
            <a:r>
              <a:rPr lang="en-US" sz="2000" b="1" dirty="0" smtClean="0">
                <a:solidFill>
                  <a:srgbClr val="FFFF00"/>
                </a:solidFill>
              </a:rPr>
              <a:t> of plasma</a:t>
            </a:r>
          </a:p>
        </p:txBody>
      </p:sp>
      <p:pic>
        <p:nvPicPr>
          <p:cNvPr id="10" name="Picture 9" descr="instability.t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1470" y="502114"/>
            <a:ext cx="4500562" cy="2926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24800" cy="563562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FF9900"/>
                </a:solidFill>
                <a:latin typeface="+mn-lt"/>
              </a:rPr>
              <a:t>Weibel</a:t>
            </a:r>
            <a:r>
              <a:rPr lang="en-US" sz="2400" b="1" dirty="0">
                <a:solidFill>
                  <a:srgbClr val="FF9900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latin typeface="+mn-lt"/>
              </a:rPr>
              <a:t>instability (Run 1)</a:t>
            </a:r>
            <a:endParaRPr lang="en-US" sz="2400" b="1" dirty="0">
              <a:solidFill>
                <a:srgbClr val="FF9900"/>
              </a:solidFill>
              <a:latin typeface="+mn-lt"/>
            </a:endParaRPr>
          </a:p>
        </p:txBody>
      </p:sp>
      <p:pic>
        <p:nvPicPr>
          <p:cNvPr id="7" name="Picture 6" descr="export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786322"/>
            <a:ext cx="8929718" cy="19748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8596" y="4429132"/>
            <a:ext cx="287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Ardaneh</a:t>
            </a:r>
            <a:r>
              <a:rPr lang="en-US" sz="1600" b="1" dirty="0" smtClean="0"/>
              <a:t> et al, New A.(2014)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6240256" y="642918"/>
            <a:ext cx="2903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Ardaneh</a:t>
            </a:r>
            <a:r>
              <a:rPr lang="en-US" sz="1600" b="1" dirty="0" smtClean="0"/>
              <a:t> et al, </a:t>
            </a:r>
            <a:r>
              <a:rPr lang="en-US" sz="1600" b="1" dirty="0" err="1" smtClean="0"/>
              <a:t>NeW</a:t>
            </a:r>
            <a:r>
              <a:rPr lang="en-US" sz="1600" b="1" dirty="0" smtClean="0"/>
              <a:t> A.(2014)</a:t>
            </a:r>
            <a:endParaRPr 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842762" y="5544436"/>
                <a:ext cx="127945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𝐭</m:t>
                          </m:r>
                        </m:e>
                        <m:sup>
                          <m:r>
                            <a:rPr lang="fr-FR" b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fr-FR" b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𝟏𝟒𝟒</m:t>
                      </m:r>
                    </m:oMath>
                  </m:oMathPara>
                </a14:m>
                <a:endParaRPr lang="fr-FR" b="1" dirty="0" smtClean="0">
                  <a:solidFill>
                    <a:schemeClr val="bg1"/>
                  </a:solidFill>
                </a:endParaRPr>
              </a:p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𝐲</m:t>
                          </m:r>
                        </m:e>
                        <m:sup>
                          <m:r>
                            <a:rPr lang="fr-FR" b="1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fr-FR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fr-FR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𝟏𝟔</m:t>
                      </m:r>
                      <m:r>
                        <a:rPr lang="fr-FR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r>
                        <a:rPr lang="fr-FR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fr-FR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762" y="5544436"/>
                <a:ext cx="1279453" cy="646331"/>
              </a:xfrm>
              <a:prstGeom prst="rect">
                <a:avLst/>
              </a:prstGeom>
              <a:blipFill rotWithShape="1">
                <a:blip r:embed="rId5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Fig1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928670"/>
            <a:ext cx="4286248" cy="3810506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285720" y="714357"/>
            <a:ext cx="5357850" cy="342902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900" b="1" dirty="0" smtClean="0">
                <a:solidFill>
                  <a:srgbClr val="FFFF00"/>
                </a:solidFill>
              </a:rPr>
              <a:t>Electron </a:t>
            </a:r>
            <a:r>
              <a:rPr lang="en-US" sz="1900" b="1" dirty="0" err="1" smtClean="0">
                <a:solidFill>
                  <a:srgbClr val="FFFF00"/>
                </a:solidFill>
              </a:rPr>
              <a:t>Weibel</a:t>
            </a:r>
            <a:r>
              <a:rPr lang="en-US" sz="1900" b="1" dirty="0" smtClean="0">
                <a:solidFill>
                  <a:srgbClr val="FFFF00"/>
                </a:solidFill>
              </a:rPr>
              <a:t> instability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1900" b="1" dirty="0" smtClean="0">
                <a:solidFill>
                  <a:srgbClr val="FFFF00"/>
                </a:solidFill>
              </a:rPr>
              <a:t>Ion </a:t>
            </a:r>
            <a:r>
              <a:rPr lang="en-US" sz="1900" b="1" dirty="0" err="1" smtClean="0">
                <a:solidFill>
                  <a:srgbClr val="FFFF00"/>
                </a:solidFill>
              </a:rPr>
              <a:t>Weibel</a:t>
            </a:r>
            <a:r>
              <a:rPr lang="en-US" sz="1900" b="1" dirty="0" smtClean="0">
                <a:solidFill>
                  <a:srgbClr val="FFFF00"/>
                </a:solidFill>
              </a:rPr>
              <a:t> instability</a:t>
            </a:r>
          </a:p>
          <a:p>
            <a:endParaRPr lang="en-US" dirty="0" smtClean="0"/>
          </a:p>
          <a:p>
            <a:pPr marL="493776" indent="-457200">
              <a:buFont typeface="Wingdings" pitchFamily="2" charset="2"/>
              <a:buChar char="Ø"/>
            </a:pPr>
            <a:r>
              <a:rPr lang="en-US" sz="1900" b="1" dirty="0" smtClean="0">
                <a:solidFill>
                  <a:srgbClr val="FFFF00"/>
                </a:solidFill>
              </a:rPr>
              <a:t>Debye shielding by electron</a:t>
            </a:r>
          </a:p>
          <a:p>
            <a:pPr marL="493776" indent="-457200">
              <a:buNone/>
            </a:pPr>
            <a:endParaRPr lang="en-US" sz="19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900" b="1" dirty="0" smtClean="0">
                <a:solidFill>
                  <a:srgbClr val="FFFF00"/>
                </a:solidFill>
              </a:rPr>
              <a:t>Electron heating / acceleration</a:t>
            </a:r>
          </a:p>
          <a:p>
            <a:endParaRPr lang="en-US" dirty="0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1643042" y="1071546"/>
          <a:ext cx="2082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Equation" r:id="rId7" imgW="2082600" imgH="419040" progId="Equation.DSMT4">
                  <p:embed/>
                </p:oleObj>
              </mc:Choice>
              <mc:Fallback>
                <p:oleObj name="Equation" r:id="rId7" imgW="2082600" imgH="419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1071546"/>
                        <a:ext cx="2082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560506" y="1928802"/>
          <a:ext cx="2082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Equation" r:id="rId9" imgW="2082600" imgH="419040" progId="Equation.DSMT4">
                  <p:embed/>
                </p:oleObj>
              </mc:Choice>
              <mc:Fallback>
                <p:oleObj name="Equation" r:id="rId9" imgW="208260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06" y="1928802"/>
                        <a:ext cx="2082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455734" y="3484570"/>
          <a:ext cx="2616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Equation" r:id="rId11" imgW="2616120" imgH="1015920" progId="Equation.DSMT4">
                  <p:embed/>
                </p:oleObj>
              </mc:Choice>
              <mc:Fallback>
                <p:oleObj name="Equation" r:id="rId11" imgW="2616120" imgH="1015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4" y="3484570"/>
                        <a:ext cx="2616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4650</TotalTime>
  <Words>1081</Words>
  <Application>Microsoft Macintosh PowerPoint</Application>
  <PresentationFormat>画面に合わせる (4:3)</PresentationFormat>
  <Paragraphs>253</Paragraphs>
  <Slides>19</Slides>
  <Notes>6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1" baseType="lpstr">
      <vt:lpstr>Technic</vt:lpstr>
      <vt:lpstr>Equation</vt:lpstr>
      <vt:lpstr>PowerPoint プレゼンテーション</vt:lpstr>
      <vt:lpstr> Motivations </vt:lpstr>
      <vt:lpstr>Astrophysical shocks</vt:lpstr>
      <vt:lpstr>Relativistic shock Particle-in-cell research</vt:lpstr>
      <vt:lpstr>What changed?</vt:lpstr>
      <vt:lpstr>Issues and Questions  </vt:lpstr>
      <vt:lpstr>Problem setup</vt:lpstr>
      <vt:lpstr>Two-stream instability</vt:lpstr>
      <vt:lpstr>Weibel instability (Run 1)</vt:lpstr>
      <vt:lpstr>Double shock structure &amp; validation  (Run 2)</vt:lpstr>
      <vt:lpstr>Double shock structure (Run 2) </vt:lpstr>
      <vt:lpstr>Particle distribution (Run 2)</vt:lpstr>
      <vt:lpstr>Electron spectrum (Run 2)</vt:lpstr>
      <vt:lpstr>Particle acceleration (DSA)</vt:lpstr>
      <vt:lpstr>Electron heating (Run 2)</vt:lpstr>
      <vt:lpstr>Particle acceleration (SSA)</vt:lpstr>
      <vt:lpstr>SSA for electron (Run 2) </vt:lpstr>
      <vt:lpstr>Conclusions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kAZEM</dc:title>
  <dc:creator>kazemardaneh</dc:creator>
  <cp:lastModifiedBy>nagataki abblab</cp:lastModifiedBy>
  <cp:revision>309</cp:revision>
  <dcterms:created xsi:type="dcterms:W3CDTF">2015-02-20T04:09:40Z</dcterms:created>
  <dcterms:modified xsi:type="dcterms:W3CDTF">2015-09-04T06:09:07Z</dcterms:modified>
</cp:coreProperties>
</file>